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2" r:id="rId3"/>
    <p:sldId id="263" r:id="rId4"/>
    <p:sldId id="264" r:id="rId5"/>
    <p:sldId id="265" r:id="rId6"/>
    <p:sldId id="257" r:id="rId7"/>
  </p:sldIdLst>
  <p:sldSz cx="6858000" cy="9906000" type="A4"/>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CCFFCC"/>
    <a:srgbClr val="FFCCCC"/>
    <a:srgbClr val="CCECFF"/>
    <a:srgbClr val="FFFFCC"/>
    <a:srgbClr val="FFCCFF"/>
    <a:srgbClr val="99FFCC"/>
    <a:srgbClr val="00FFFF"/>
    <a:srgbClr val="66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700" autoAdjust="0"/>
  </p:normalViewPr>
  <p:slideViewPr>
    <p:cSldViewPr>
      <p:cViewPr>
        <p:scale>
          <a:sx n="100" d="100"/>
          <a:sy n="100" d="100"/>
        </p:scale>
        <p:origin x="-396" y="13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21000" cy="493713"/>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9525" y="2"/>
            <a:ext cx="2921000" cy="493713"/>
          </a:xfrm>
          <a:prstGeom prst="rect">
            <a:avLst/>
          </a:prstGeom>
        </p:spPr>
        <p:txBody>
          <a:bodyPr vert="horz" lIns="91430" tIns="45715" rIns="91430" bIns="45715" rtlCol="0"/>
          <a:lstStyle>
            <a:lvl1pPr algn="r">
              <a:defRPr sz="1200"/>
            </a:lvl1pPr>
          </a:lstStyle>
          <a:p>
            <a:fld id="{5CF1CFD3-DAE0-49C8-8378-C53AC374D18D}" type="datetimeFigureOut">
              <a:rPr kumimoji="1" lang="ja-JP" altLang="en-US" smtClean="0"/>
              <a:t>2015/2/22</a:t>
            </a:fld>
            <a:endParaRPr kumimoji="1" lang="ja-JP" altLang="en-US"/>
          </a:p>
        </p:txBody>
      </p:sp>
      <p:sp>
        <p:nvSpPr>
          <p:cNvPr id="4" name="スライド イメージ プレースホルダー 3"/>
          <p:cNvSpPr>
            <a:spLocks noGrp="1" noRot="1" noChangeAspect="1"/>
          </p:cNvSpPr>
          <p:nvPr>
            <p:ph type="sldImg" idx="2"/>
          </p:nvPr>
        </p:nvSpPr>
        <p:spPr>
          <a:xfrm>
            <a:off x="2089150" y="739775"/>
            <a:ext cx="2563813" cy="3703638"/>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74688" y="4689477"/>
            <a:ext cx="5392737" cy="4443413"/>
          </a:xfrm>
          <a:prstGeom prst="rect">
            <a:avLst/>
          </a:prstGeom>
        </p:spPr>
        <p:txBody>
          <a:bodyPr vert="horz" lIns="91430" tIns="45715" rIns="91430"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63"/>
            <a:ext cx="2921000" cy="493712"/>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9525" y="9377363"/>
            <a:ext cx="2921000" cy="493712"/>
          </a:xfrm>
          <a:prstGeom prst="rect">
            <a:avLst/>
          </a:prstGeom>
        </p:spPr>
        <p:txBody>
          <a:bodyPr vert="horz" lIns="91430" tIns="45715" rIns="91430" bIns="45715" rtlCol="0" anchor="b"/>
          <a:lstStyle>
            <a:lvl1pPr algn="r">
              <a:defRPr sz="1200"/>
            </a:lvl1pPr>
          </a:lstStyle>
          <a:p>
            <a:fld id="{A7D5C4D9-AD69-42C4-8532-D0D79CFF6E3F}" type="slidenum">
              <a:rPr kumimoji="1" lang="ja-JP" altLang="en-US" smtClean="0"/>
              <a:t>‹#›</a:t>
            </a:fld>
            <a:endParaRPr kumimoji="1" lang="ja-JP" altLang="en-US"/>
          </a:p>
        </p:txBody>
      </p:sp>
    </p:spTree>
    <p:extLst>
      <p:ext uri="{BB962C8B-B14F-4D97-AF65-F5344CB8AC3E}">
        <p14:creationId xmlns:p14="http://schemas.microsoft.com/office/powerpoint/2010/main" val="24555573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D5C4D9-AD69-42C4-8532-D0D79CFF6E3F}" type="slidenum">
              <a:rPr kumimoji="1" lang="ja-JP" altLang="en-US" smtClean="0"/>
              <a:t>2</a:t>
            </a:fld>
            <a:endParaRPr kumimoji="1" lang="ja-JP" altLang="en-US" dirty="0"/>
          </a:p>
        </p:txBody>
      </p:sp>
    </p:spTree>
    <p:extLst>
      <p:ext uri="{BB962C8B-B14F-4D97-AF65-F5344CB8AC3E}">
        <p14:creationId xmlns:p14="http://schemas.microsoft.com/office/powerpoint/2010/main" val="312296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3BFAD2E-01B2-47AF-92FF-4577C65E1199}" type="datetime1">
              <a:rPr kumimoji="1" lang="ja-JP" altLang="en-US" smtClean="0"/>
              <a:t>2015/2/22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10359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583B89-C6E5-48D5-83E1-E2318B3F733A}" type="datetime1">
              <a:rPr kumimoji="1" lang="ja-JP" altLang="en-US" smtClean="0"/>
              <a:t>2015/2/22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956526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9CF165-CAA7-4583-943B-9AFACE357639}" type="datetime1">
              <a:rPr kumimoji="1" lang="ja-JP" altLang="en-US" smtClean="0"/>
              <a:t>2015/2/22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362305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B18ED8-B186-403D-8E7F-DA7C8E26D4E9}" type="datetime1">
              <a:rPr kumimoji="1" lang="ja-JP" altLang="en-US" smtClean="0"/>
              <a:t>2015/2/22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3820235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889B816-B0B9-4B3E-B833-A86B940B0E04}" type="datetime1">
              <a:rPr kumimoji="1" lang="ja-JP" altLang="en-US" smtClean="0"/>
              <a:t>2015/2/22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09399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9129AD-13E1-41E2-AF5A-BD680BF05DF7}" type="datetime1">
              <a:rPr kumimoji="1" lang="ja-JP" altLang="en-US" smtClean="0"/>
              <a:t>2015/2/22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972656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7597DF7-FD50-4915-97BF-CA54F03AED90}" type="datetime1">
              <a:rPr kumimoji="1" lang="ja-JP" altLang="en-US" smtClean="0"/>
              <a:t>2015/2/22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53889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D191D89-02D3-4A95-A604-48FB04538288}" type="datetime1">
              <a:rPr kumimoji="1" lang="ja-JP" altLang="en-US" smtClean="0"/>
              <a:t>2015/2/22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150557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47F82-5A0B-4643-A00B-D8391C1C29E5}" type="datetime1">
              <a:rPr kumimoji="1" lang="ja-JP" altLang="en-US" smtClean="0"/>
              <a:t>2015/2/22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252539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0AFC6E-914E-4EDD-AC28-7178AE9AF964}" type="datetime1">
              <a:rPr kumimoji="1" lang="ja-JP" altLang="en-US" smtClean="0"/>
              <a:t>2015/2/22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421961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E649C31-295F-4B69-B7F3-8C1F757ED534}" type="datetime1">
              <a:rPr kumimoji="1" lang="ja-JP" altLang="en-US" smtClean="0"/>
              <a:t>2015/2/22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325954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09C4A9BB-A596-411E-B63C-7C1FB384027A}" type="datetime1">
              <a:rPr kumimoji="1" lang="ja-JP" altLang="en-US" smtClean="0"/>
              <a:t>2015/2/22</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54DB6B2-9E5C-4BA2-847C-367EC201CA58}" type="slidenum">
              <a:rPr kumimoji="1" lang="ja-JP" altLang="en-US" smtClean="0"/>
              <a:t>‹#›</a:t>
            </a:fld>
            <a:endParaRPr kumimoji="1" lang="ja-JP" altLang="en-US"/>
          </a:p>
        </p:txBody>
      </p:sp>
    </p:spTree>
    <p:extLst>
      <p:ext uri="{BB962C8B-B14F-4D97-AF65-F5344CB8AC3E}">
        <p14:creationId xmlns:p14="http://schemas.microsoft.com/office/powerpoint/2010/main" val="373170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64787" y="200472"/>
            <a:ext cx="6266387" cy="2592008"/>
          </a:xfrm>
          <a:prstGeom prst="rect">
            <a:avLst/>
          </a:prstGeom>
          <a:solidFill>
            <a:srgbClr val="66FFCC"/>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endParaRPr kumimoji="1" lang="ja-JP" altLang="en-US" dirty="0"/>
          </a:p>
        </p:txBody>
      </p:sp>
      <p:sp>
        <p:nvSpPr>
          <p:cNvPr id="7" name="テキスト ボックス 6"/>
          <p:cNvSpPr txBox="1"/>
          <p:nvPr/>
        </p:nvSpPr>
        <p:spPr>
          <a:xfrm>
            <a:off x="1308702" y="455741"/>
            <a:ext cx="3929282" cy="369332"/>
          </a:xfrm>
          <a:prstGeom prst="rect">
            <a:avLst/>
          </a:prstGeom>
          <a:solidFill>
            <a:srgbClr val="CCFFFF"/>
          </a:solidFill>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kumimoji="1" lang="en-US" altLang="ja-JP" b="1" dirty="0" smtClean="0">
                <a:solidFill>
                  <a:srgbClr val="FF0000"/>
                </a:solidFill>
                <a:latin typeface="ＭＳ 明朝" pitchFamily="17" charset="-128"/>
                <a:ea typeface="ＭＳ 明朝" pitchFamily="17" charset="-128"/>
              </a:rPr>
              <a:t>Political Party of World Citizen</a:t>
            </a:r>
            <a:endParaRPr kumimoji="1" lang="ja-JP" altLang="en-US" b="1" dirty="0">
              <a:solidFill>
                <a:srgbClr val="FF0000"/>
              </a:solidFill>
              <a:latin typeface="ＭＳ 明朝" pitchFamily="17" charset="-128"/>
              <a:ea typeface="ＭＳ 明朝" pitchFamily="17" charset="-128"/>
            </a:endParaRPr>
          </a:p>
        </p:txBody>
      </p:sp>
      <p:sp>
        <p:nvSpPr>
          <p:cNvPr id="3" name="テキスト ボックス 2"/>
          <p:cNvSpPr txBox="1"/>
          <p:nvPr/>
        </p:nvSpPr>
        <p:spPr>
          <a:xfrm>
            <a:off x="1268760" y="3944888"/>
            <a:ext cx="184731" cy="369332"/>
          </a:xfrm>
          <a:prstGeom prst="rect">
            <a:avLst/>
          </a:prstGeom>
          <a:noFill/>
        </p:spPr>
        <p:txBody>
          <a:bodyPr wrap="none" rtlCol="0">
            <a:spAutoFit/>
          </a:bodyPr>
          <a:lstStyle/>
          <a:p>
            <a:endParaRPr kumimoji="1" lang="ja-JP" altLang="en-US" dirty="0"/>
          </a:p>
        </p:txBody>
      </p:sp>
      <p:sp>
        <p:nvSpPr>
          <p:cNvPr id="10" name="テキスト ボックス 9"/>
          <p:cNvSpPr txBox="1"/>
          <p:nvPr/>
        </p:nvSpPr>
        <p:spPr>
          <a:xfrm>
            <a:off x="3782131" y="4311531"/>
            <a:ext cx="2808499" cy="553998"/>
          </a:xfrm>
          <a:prstGeom prst="rect">
            <a:avLst/>
          </a:prstGeom>
          <a:noFill/>
        </p:spPr>
        <p:txBody>
          <a:bodyPr wrap="square" rtlCol="0">
            <a:spAutoFit/>
          </a:bodyPr>
          <a:lstStyle/>
          <a:p>
            <a:r>
              <a:rPr kumimoji="1" lang="en-US" altLang="ja-JP" sz="1500" b="1" dirty="0" smtClean="0">
                <a:solidFill>
                  <a:srgbClr val="0000FF"/>
                </a:solidFill>
              </a:rPr>
              <a:t>World Federation is established as shown in the figure on the left.</a:t>
            </a:r>
            <a:endParaRPr kumimoji="1" lang="ja-JP" altLang="en-US" sz="1500" b="1" dirty="0">
              <a:solidFill>
                <a:srgbClr val="0000FF"/>
              </a:solidFill>
            </a:endParaRPr>
          </a:p>
        </p:txBody>
      </p:sp>
      <p:sp>
        <p:nvSpPr>
          <p:cNvPr id="12" name="テキスト ボックス 11"/>
          <p:cNvSpPr txBox="1"/>
          <p:nvPr/>
        </p:nvSpPr>
        <p:spPr>
          <a:xfrm>
            <a:off x="692696" y="992560"/>
            <a:ext cx="5616623" cy="1446550"/>
          </a:xfrm>
          <a:prstGeom prst="rect">
            <a:avLst/>
          </a:prstGeom>
          <a:solidFill>
            <a:srgbClr val="FFFFCC"/>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ltLang="ja-JP" b="1" dirty="0" smtClean="0">
                <a:solidFill>
                  <a:srgbClr val="0000FF"/>
                </a:solidFill>
              </a:rPr>
              <a:t>Japanese Branch of World Party</a:t>
            </a:r>
            <a:endParaRPr lang="ja-JP" altLang="en-US" b="1" dirty="0" smtClean="0">
              <a:solidFill>
                <a:srgbClr val="0000FF"/>
              </a:solidFill>
            </a:endParaRPr>
          </a:p>
          <a:p>
            <a:pPr algn="ctr"/>
            <a:r>
              <a:rPr kumimoji="1" lang="en-US" altLang="ja-JP" sz="3600" b="1" dirty="0" smtClean="0">
                <a:solidFill>
                  <a:srgbClr val="FF0000"/>
                </a:solidFill>
                <a:latin typeface="ＭＳ 明朝" pitchFamily="17" charset="-128"/>
                <a:ea typeface="ＭＳ 明朝" pitchFamily="17" charset="-128"/>
              </a:rPr>
              <a:t>World Party Japan</a:t>
            </a:r>
          </a:p>
          <a:p>
            <a:endParaRPr lang="en-US" altLang="ja-JP" sz="800" b="1" dirty="0" smtClean="0">
              <a:solidFill>
                <a:srgbClr val="0000FF"/>
              </a:solidFill>
            </a:endParaRPr>
          </a:p>
          <a:p>
            <a:pPr algn="ctr"/>
            <a:r>
              <a:rPr lang="en-US" altLang="ja-JP" b="1" dirty="0" smtClean="0">
                <a:solidFill>
                  <a:srgbClr val="0000FF"/>
                </a:solidFill>
              </a:rPr>
              <a:t>International Party to Establish the World Federation </a:t>
            </a:r>
          </a:p>
          <a:p>
            <a:endParaRPr kumimoji="1" lang="ja-JP" altLang="en-US" sz="800" b="1" dirty="0">
              <a:solidFill>
                <a:srgbClr val="FF0000"/>
              </a:solidFill>
              <a:latin typeface="ＭＳ 明朝" pitchFamily="17" charset="-128"/>
              <a:ea typeface="ＭＳ 明朝" pitchFamily="17" charset="-128"/>
            </a:endParaRPr>
          </a:p>
        </p:txBody>
      </p:sp>
      <p:sp>
        <p:nvSpPr>
          <p:cNvPr id="6" name="テキスト ボックス 5"/>
          <p:cNvSpPr txBox="1"/>
          <p:nvPr/>
        </p:nvSpPr>
        <p:spPr>
          <a:xfrm>
            <a:off x="414494" y="3059559"/>
            <a:ext cx="1708531" cy="1015663"/>
          </a:xfrm>
          <a:prstGeom prst="rect">
            <a:avLst/>
          </a:prstGeom>
          <a:noFill/>
        </p:spPr>
        <p:txBody>
          <a:bodyPr wrap="square" rtlCol="0">
            <a:spAutoFit/>
          </a:bodyPr>
          <a:lstStyle/>
          <a:p>
            <a:r>
              <a:rPr lang="en-US" altLang="ja-JP" sz="1500" b="1" dirty="0" smtClean="0">
                <a:solidFill>
                  <a:srgbClr val="FF0000"/>
                </a:solidFill>
              </a:rPr>
              <a:t>In the World Federation, there are benefits shown on the right.</a:t>
            </a:r>
          </a:p>
        </p:txBody>
      </p:sp>
      <p:sp>
        <p:nvSpPr>
          <p:cNvPr id="15" name="テキスト ボックス 14"/>
          <p:cNvSpPr txBox="1"/>
          <p:nvPr/>
        </p:nvSpPr>
        <p:spPr>
          <a:xfrm>
            <a:off x="3741588" y="4894709"/>
            <a:ext cx="2889586" cy="2957733"/>
          </a:xfrm>
          <a:prstGeom prst="rect">
            <a:avLst/>
          </a:prstGeom>
          <a:noFill/>
        </p:spPr>
        <p:txBody>
          <a:bodyPr wrap="square" rtlCol="0">
            <a:spAutoFit/>
          </a:bodyPr>
          <a:lstStyle/>
          <a:p>
            <a:r>
              <a:rPr lang="en-US" altLang="ja-JP" sz="960" dirty="0" smtClean="0"/>
              <a:t>    Delegates </a:t>
            </a:r>
            <a:r>
              <a:rPr lang="en-US" altLang="ja-JP" sz="960" dirty="0"/>
              <a:t>are sent from each country to the World Parliament in proportion to population.  Even if only 2 countries send the delegates, it can form a part of the World Parliament and other countries can join later</a:t>
            </a:r>
            <a:r>
              <a:rPr lang="en-US" altLang="ja-JP" sz="960" dirty="0" smtClean="0"/>
              <a:t>.  Like this, a part of the World Parliament can develop to the whole World Parliament.</a:t>
            </a:r>
            <a:endParaRPr lang="ja-JP" altLang="ja-JP" sz="960" dirty="0"/>
          </a:p>
          <a:p>
            <a:r>
              <a:rPr lang="en-US" altLang="ja-JP" sz="960" dirty="0" smtClean="0"/>
              <a:t>    The </a:t>
            </a:r>
            <a:r>
              <a:rPr lang="en-US" altLang="ja-JP" sz="960" dirty="0"/>
              <a:t>World Parliaments on the early stage </a:t>
            </a:r>
            <a:r>
              <a:rPr lang="en-US" altLang="ja-JP" sz="960" dirty="0" smtClean="0"/>
              <a:t>is a </a:t>
            </a:r>
            <a:r>
              <a:rPr lang="en-US" altLang="ja-JP" sz="960" dirty="0"/>
              <a:t>consultative assembly </a:t>
            </a:r>
            <a:r>
              <a:rPr lang="en-US" altLang="ja-JP" sz="960"/>
              <a:t>without </a:t>
            </a:r>
            <a:r>
              <a:rPr lang="en-US" altLang="ja-JP" sz="960" smtClean="0"/>
              <a:t>the legislative </a:t>
            </a:r>
            <a:r>
              <a:rPr lang="en-US" altLang="ja-JP" sz="960" dirty="0"/>
              <a:t>power.  If the World Parliament functions well, the legislative power is vested with by </a:t>
            </a:r>
            <a:r>
              <a:rPr lang="en-US" altLang="ja-JP" sz="960" dirty="0" smtClean="0"/>
              <a:t>the attending </a:t>
            </a:r>
            <a:r>
              <a:rPr lang="en-US" altLang="ja-JP" sz="960" dirty="0"/>
              <a:t>countries, and the World Parliament establishes the Constitution of World Federation.  In the World Federation, the system is not the division </a:t>
            </a:r>
            <a:r>
              <a:rPr lang="en-US" altLang="ja-JP" sz="960" dirty="0" smtClean="0"/>
              <a:t>of three powers, the legislation, the administration, and the judicature.  The </a:t>
            </a:r>
            <a:r>
              <a:rPr lang="en-US" altLang="ja-JP" sz="960" dirty="0"/>
              <a:t>World Parliament is the supreme authority of the World Federation</a:t>
            </a:r>
            <a:r>
              <a:rPr lang="en-US" altLang="ja-JP" sz="960" dirty="0" smtClean="0"/>
              <a:t>.  The World Parliament elects the Prime Minister of the World Government and the judges of the World Court.</a:t>
            </a:r>
          </a:p>
          <a:p>
            <a:r>
              <a:rPr lang="en-US" altLang="ja-JP" sz="960" dirty="0"/>
              <a:t> </a:t>
            </a:r>
            <a:r>
              <a:rPr lang="en-US" altLang="ja-JP" sz="960" dirty="0" smtClean="0"/>
              <a:t>   Important feature of the World Parliament is that</a:t>
            </a:r>
          </a:p>
        </p:txBody>
      </p:sp>
      <p:sp>
        <p:nvSpPr>
          <p:cNvPr id="4" name="テキスト ボックス 3"/>
          <p:cNvSpPr txBox="1"/>
          <p:nvPr/>
        </p:nvSpPr>
        <p:spPr>
          <a:xfrm>
            <a:off x="367625" y="7696725"/>
            <a:ext cx="6277883" cy="1274195"/>
          </a:xfrm>
          <a:prstGeom prst="rect">
            <a:avLst/>
          </a:prstGeom>
          <a:noFill/>
        </p:spPr>
        <p:txBody>
          <a:bodyPr wrap="square" rtlCol="0">
            <a:spAutoFit/>
          </a:bodyPr>
          <a:lstStyle/>
          <a:p>
            <a:r>
              <a:rPr lang="en-US" altLang="ja-JP" sz="960" dirty="0"/>
              <a:t>each country may register </a:t>
            </a:r>
            <a:r>
              <a:rPr lang="en-US" altLang="ja-JP" sz="960" dirty="0" smtClean="0"/>
              <a:t>delegates </a:t>
            </a:r>
            <a:r>
              <a:rPr lang="en-US" altLang="ja-JP" sz="960" dirty="0"/>
              <a:t>up</a:t>
            </a:r>
            <a:r>
              <a:rPr lang="ja-JP" altLang="en-US" sz="960" dirty="0"/>
              <a:t> </a:t>
            </a:r>
            <a:r>
              <a:rPr lang="en-US" altLang="ja-JP" sz="960" dirty="0"/>
              <a:t>to 3 times as may as the seats and the registered </a:t>
            </a:r>
            <a:r>
              <a:rPr lang="en-US" altLang="ja-JP" sz="960" dirty="0" smtClean="0"/>
              <a:t>delegates </a:t>
            </a:r>
            <a:r>
              <a:rPr lang="en-US" altLang="ja-JP" sz="960" dirty="0"/>
              <a:t>(Hereafter,</a:t>
            </a:r>
          </a:p>
          <a:p>
            <a:r>
              <a:rPr lang="en-US" altLang="ja-JP" sz="960" dirty="0" smtClean="0"/>
              <a:t> registered member) may object </a:t>
            </a:r>
            <a:r>
              <a:rPr lang="en-US" altLang="ja-JP" sz="960" dirty="0"/>
              <a:t>to the membership of </a:t>
            </a:r>
            <a:r>
              <a:rPr lang="en-US" altLang="ja-JP" sz="960" dirty="0" smtClean="0"/>
              <a:t>other </a:t>
            </a:r>
            <a:r>
              <a:rPr lang="en-US" altLang="ja-JP" sz="960" dirty="0"/>
              <a:t>registered </a:t>
            </a:r>
            <a:r>
              <a:rPr lang="en-US" altLang="ja-JP" sz="960" dirty="0" smtClean="0"/>
              <a:t>members.  If the objections reach 5% of the total votes of registered members, the motion to dismiss the member is made at the World Parliament.  If the attending delegates with more than 50% of total votes of the attending delegates object to the motion, the objected registered member is not dismissed.  Therefore, if the motion is not rejected, the objected member is dismissed even if the objections are only 5% of the total votes of the registered members.  For example, even </a:t>
            </a:r>
            <a:r>
              <a:rPr lang="en-US" altLang="ja-JP" sz="960" smtClean="0"/>
              <a:t>if 3,000 </a:t>
            </a:r>
            <a:r>
              <a:rPr lang="en-US" altLang="ja-JP" sz="960" dirty="0" smtClean="0"/>
              <a:t>delegates are registered, registered members may be reduced to 10 due to objection.  Even so, the 10 members will become the definite authority and get the support of people.  So, the World Parliament will be the supreme authority in the World Federation.</a:t>
            </a:r>
            <a:endParaRPr lang="ja-JP" altLang="ja-JP" sz="960" dirty="0"/>
          </a:p>
        </p:txBody>
      </p:sp>
      <p:sp>
        <p:nvSpPr>
          <p:cNvPr id="9" name="スライド番号プレースホルダー 8"/>
          <p:cNvSpPr>
            <a:spLocks noGrp="1"/>
          </p:cNvSpPr>
          <p:nvPr>
            <p:ph type="sldNum" sz="quarter" idx="12"/>
          </p:nvPr>
        </p:nvSpPr>
        <p:spPr/>
        <p:txBody>
          <a:bodyPr/>
          <a:lstStyle/>
          <a:p>
            <a:fld id="{654DB6B2-9E5C-4BA2-847C-367EC201CA58}" type="slidenum">
              <a:rPr kumimoji="1" lang="ja-JP" altLang="en-US" smtClean="0"/>
              <a:t>1</a:t>
            </a:fld>
            <a:endParaRPr kumimoji="1" lang="ja-JP" altLang="en-US" dirty="0"/>
          </a:p>
        </p:txBody>
      </p:sp>
      <p:sp>
        <p:nvSpPr>
          <p:cNvPr id="14" name="テキスト ボックス 13"/>
          <p:cNvSpPr txBox="1"/>
          <p:nvPr/>
        </p:nvSpPr>
        <p:spPr>
          <a:xfrm>
            <a:off x="364788" y="8980665"/>
            <a:ext cx="6277882" cy="330860"/>
          </a:xfrm>
          <a:prstGeom prst="rect">
            <a:avLst/>
          </a:prstGeom>
          <a:solidFill>
            <a:srgbClr val="FF0000"/>
          </a:solidFill>
        </p:spPr>
        <p:txBody>
          <a:bodyPr wrap="square" rtlCol="0">
            <a:spAutoFit/>
          </a:bodyPr>
          <a:lstStyle/>
          <a:p>
            <a:pPr algn="ctr"/>
            <a:r>
              <a:rPr kumimoji="1" lang="en-US" altLang="ja-JP" sz="1550" b="1" dirty="0" smtClean="0">
                <a:solidFill>
                  <a:srgbClr val="0000FF"/>
                </a:solidFill>
              </a:rPr>
              <a:t>World Party was founded aiming to be the party existing 1,000 years later.</a:t>
            </a:r>
            <a:endParaRPr lang="ja-JP" altLang="en-US" sz="1550" b="1" dirty="0">
              <a:solidFill>
                <a:srgbClr val="0000FF"/>
              </a:solidFill>
            </a:endParaRPr>
          </a:p>
        </p:txBody>
      </p:sp>
      <p:sp>
        <p:nvSpPr>
          <p:cNvPr id="13" name="テキスト ボックス 12"/>
          <p:cNvSpPr txBox="1"/>
          <p:nvPr/>
        </p:nvSpPr>
        <p:spPr>
          <a:xfrm>
            <a:off x="2215097" y="2939092"/>
            <a:ext cx="4437806" cy="1292662"/>
          </a:xfrm>
          <a:prstGeom prst="rect">
            <a:avLst/>
          </a:prstGeom>
          <a:solidFill>
            <a:srgbClr val="0000FF"/>
          </a:solidFill>
        </p:spPr>
        <p:txBody>
          <a:bodyPr wrap="square" rtlCol="0">
            <a:spAutoFit/>
          </a:bodyPr>
          <a:lstStyle/>
          <a:p>
            <a:r>
              <a:rPr lang="en-US" altLang="ja-JP" sz="1300" b="1" kern="0" dirty="0">
                <a:solidFill>
                  <a:schemeClr val="bg1"/>
                </a:solidFill>
              </a:rPr>
              <a:t> </a:t>
            </a:r>
            <a:r>
              <a:rPr lang="en-US" altLang="ja-JP" sz="1300" b="1" kern="0" dirty="0" smtClean="0">
                <a:solidFill>
                  <a:schemeClr val="bg1"/>
                </a:solidFill>
              </a:rPr>
              <a:t>   1.  World Federation </a:t>
            </a:r>
            <a:r>
              <a:rPr lang="en-US" altLang="ja-JP" sz="1300" b="1" kern="0" dirty="0">
                <a:solidFill>
                  <a:schemeClr val="bg1"/>
                </a:solidFill>
              </a:rPr>
              <a:t>can reduce or prevent the war, and so the destruction by war is reduced or prevented.</a:t>
            </a:r>
          </a:p>
          <a:p>
            <a:r>
              <a:rPr lang="en-US" altLang="ja-JP" sz="1300" b="1" kern="0" dirty="0" smtClean="0">
                <a:solidFill>
                  <a:schemeClr val="bg1"/>
                </a:solidFill>
              </a:rPr>
              <a:t>    2.  World Federation can </a:t>
            </a:r>
            <a:r>
              <a:rPr lang="en-US" altLang="ja-JP" sz="1300" b="1" kern="0" dirty="0">
                <a:solidFill>
                  <a:schemeClr val="bg1"/>
                </a:solidFill>
              </a:rPr>
              <a:t>reduce the military expenditure.</a:t>
            </a:r>
          </a:p>
          <a:p>
            <a:r>
              <a:rPr lang="en-US" altLang="ja-JP" sz="1300" b="1" kern="0" dirty="0" smtClean="0">
                <a:solidFill>
                  <a:schemeClr val="bg1"/>
                </a:solidFill>
              </a:rPr>
              <a:t>    3.  Fluctuation </a:t>
            </a:r>
            <a:r>
              <a:rPr lang="en-US" altLang="ja-JP" sz="1300" b="1" kern="0" dirty="0">
                <a:solidFill>
                  <a:schemeClr val="bg1"/>
                </a:solidFill>
              </a:rPr>
              <a:t>of exchange rate will be removed because the World Central Bank will issue the international common currency</a:t>
            </a:r>
            <a:r>
              <a:rPr lang="en-US" altLang="ja-JP" sz="1150" b="1" kern="0" dirty="0">
                <a:solidFill>
                  <a:schemeClr val="bg1"/>
                </a:solidFill>
              </a:rPr>
              <a:t>.</a:t>
            </a:r>
            <a:endParaRPr lang="ja-JP" altLang="ja-JP" sz="1150" b="1" kern="100" dirty="0">
              <a:solidFill>
                <a:schemeClr val="bg1"/>
              </a:solidFill>
              <a:latin typeface="Century"/>
              <a:ea typeface="ＭＳ 明朝"/>
              <a:cs typeface="Times New Roman"/>
            </a:endParaRPr>
          </a:p>
        </p:txBody>
      </p:sp>
      <p:pic>
        <p:nvPicPr>
          <p:cNvPr id="5" name="Picture 2" descr="H:\photo\polic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787" y="4319925"/>
            <a:ext cx="3376800" cy="33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716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188640" y="9345488"/>
            <a:ext cx="360387" cy="432048"/>
          </a:xfrm>
        </p:spPr>
        <p:txBody>
          <a:bodyPr/>
          <a:lstStyle/>
          <a:p>
            <a:pPr algn="l"/>
            <a:fld id="{654DB6B2-9E5C-4BA2-847C-367EC201CA58}" type="slidenum">
              <a:rPr kumimoji="1" lang="ja-JP" altLang="en-US" sz="1400" b="1" smtClean="0"/>
              <a:pPr algn="l"/>
              <a:t>2</a:t>
            </a:fld>
            <a:endParaRPr kumimoji="1" lang="ja-JP" altLang="en-US" sz="1400" b="1" dirty="0"/>
          </a:p>
        </p:txBody>
      </p:sp>
      <p:sp>
        <p:nvSpPr>
          <p:cNvPr id="5" name="テキスト ボックス 4"/>
          <p:cNvSpPr txBox="1"/>
          <p:nvPr/>
        </p:nvSpPr>
        <p:spPr>
          <a:xfrm>
            <a:off x="400497" y="200472"/>
            <a:ext cx="3672408" cy="307777"/>
          </a:xfrm>
          <a:prstGeom prst="rect">
            <a:avLst/>
          </a:prstGeom>
          <a:blipFill>
            <a:blip r:embed="rId3"/>
            <a:tile tx="0" ty="0" sx="100000" sy="100000" flip="none" algn="tl"/>
          </a:blipFill>
        </p:spPr>
        <p:txBody>
          <a:bodyPr wrap="square" rtlCol="0">
            <a:spAutoFit/>
          </a:bodyPr>
          <a:lstStyle/>
          <a:p>
            <a:pPr algn="ctr"/>
            <a:r>
              <a:rPr kumimoji="1" lang="en-US" altLang="ja-JP" sz="1400" b="1" dirty="0" smtClean="0">
                <a:solidFill>
                  <a:srgbClr val="0000FF"/>
                </a:solidFill>
              </a:rPr>
              <a:t>Three principles of World Party are as follows.</a:t>
            </a:r>
            <a:endParaRPr kumimoji="1" lang="ja-JP" altLang="en-US" sz="1400" b="1" dirty="0">
              <a:solidFill>
                <a:srgbClr val="0000FF"/>
              </a:solidFill>
            </a:endParaRPr>
          </a:p>
        </p:txBody>
      </p:sp>
      <p:sp>
        <p:nvSpPr>
          <p:cNvPr id="6" name="テキスト ボックス 5"/>
          <p:cNvSpPr txBox="1"/>
          <p:nvPr/>
        </p:nvSpPr>
        <p:spPr>
          <a:xfrm>
            <a:off x="196280" y="560512"/>
            <a:ext cx="6278812" cy="1815882"/>
          </a:xfrm>
          <a:prstGeom prst="rect">
            <a:avLst/>
          </a:prstGeom>
          <a:solidFill>
            <a:srgbClr val="0000FF"/>
          </a:solidFill>
        </p:spPr>
        <p:txBody>
          <a:bodyPr wrap="square" rtlCol="0">
            <a:spAutoFit/>
          </a:bodyPr>
          <a:lstStyle/>
          <a:p>
            <a:r>
              <a:rPr lang="en-US" altLang="ja-JP" sz="1600" dirty="0" smtClean="0">
                <a:solidFill>
                  <a:schemeClr val="bg1"/>
                </a:solidFill>
              </a:rPr>
              <a:t>    1.  </a:t>
            </a:r>
            <a:r>
              <a:rPr lang="en-US" altLang="ja-JP" sz="1600" dirty="0">
                <a:solidFill>
                  <a:schemeClr val="bg1"/>
                </a:solidFill>
              </a:rPr>
              <a:t>The </a:t>
            </a:r>
            <a:r>
              <a:rPr lang="en-US" altLang="ja-JP" sz="1600" dirty="0" smtClean="0">
                <a:solidFill>
                  <a:schemeClr val="bg1"/>
                </a:solidFill>
              </a:rPr>
              <a:t>top priority </a:t>
            </a:r>
            <a:r>
              <a:rPr lang="en-US" altLang="ja-JP" sz="1600" dirty="0">
                <a:solidFill>
                  <a:schemeClr val="bg1"/>
                </a:solidFill>
              </a:rPr>
              <a:t>is the benefits of world as a whole or the benefits of society as a whole</a:t>
            </a:r>
            <a:r>
              <a:rPr lang="en-US" altLang="ja-JP" sz="1600" dirty="0" smtClean="0">
                <a:solidFill>
                  <a:schemeClr val="bg1"/>
                </a:solidFill>
              </a:rPr>
              <a:t>.  </a:t>
            </a:r>
            <a:r>
              <a:rPr lang="en-US" altLang="ja-JP" sz="1600" dirty="0">
                <a:solidFill>
                  <a:schemeClr val="bg1"/>
                </a:solidFill>
              </a:rPr>
              <a:t>Benefits of party come after that</a:t>
            </a:r>
            <a:r>
              <a:rPr lang="en-US" altLang="ja-JP" sz="1600" dirty="0" smtClean="0">
                <a:solidFill>
                  <a:schemeClr val="bg1"/>
                </a:solidFill>
              </a:rPr>
              <a:t>.  </a:t>
            </a:r>
            <a:r>
              <a:rPr lang="en-US" altLang="ja-JP" sz="1600" dirty="0">
                <a:solidFill>
                  <a:schemeClr val="bg1"/>
                </a:solidFill>
              </a:rPr>
              <a:t>If the world becomes better, our country will become better. </a:t>
            </a:r>
            <a:r>
              <a:rPr lang="en-US" altLang="ja-JP" sz="1600" dirty="0" smtClean="0">
                <a:solidFill>
                  <a:schemeClr val="bg1"/>
                </a:solidFill>
              </a:rPr>
              <a:t> If </a:t>
            </a:r>
            <a:r>
              <a:rPr lang="en-US" altLang="ja-JP" sz="1600" dirty="0">
                <a:solidFill>
                  <a:schemeClr val="bg1"/>
                </a:solidFill>
              </a:rPr>
              <a:t>our country becomes better, our life will become better.</a:t>
            </a:r>
          </a:p>
          <a:p>
            <a:r>
              <a:rPr lang="en-US" altLang="ja-JP" sz="1600" dirty="0" smtClean="0">
                <a:solidFill>
                  <a:schemeClr val="bg1"/>
                </a:solidFill>
              </a:rPr>
              <a:t>    2</a:t>
            </a:r>
            <a:r>
              <a:rPr lang="en-US" altLang="ja-JP" sz="1600" dirty="0">
                <a:solidFill>
                  <a:schemeClr val="bg1"/>
                </a:solidFill>
              </a:rPr>
              <a:t>. </a:t>
            </a:r>
            <a:r>
              <a:rPr lang="en-US" altLang="ja-JP" sz="1600" dirty="0" smtClean="0">
                <a:solidFill>
                  <a:schemeClr val="bg1"/>
                </a:solidFill>
              </a:rPr>
              <a:t> There </a:t>
            </a:r>
            <a:r>
              <a:rPr lang="en-US" altLang="ja-JP" sz="1600" dirty="0">
                <a:solidFill>
                  <a:schemeClr val="bg1"/>
                </a:solidFill>
              </a:rPr>
              <a:t>must not be lie with regard to the policy of </a:t>
            </a:r>
            <a:r>
              <a:rPr lang="en-US" altLang="ja-JP" sz="1600" dirty="0" smtClean="0">
                <a:solidFill>
                  <a:schemeClr val="bg1"/>
                </a:solidFill>
              </a:rPr>
              <a:t>the World </a:t>
            </a:r>
            <a:r>
              <a:rPr lang="en-US" altLang="ja-JP" sz="1600" dirty="0">
                <a:solidFill>
                  <a:schemeClr val="bg1"/>
                </a:solidFill>
              </a:rPr>
              <a:t>Party.</a:t>
            </a:r>
          </a:p>
          <a:p>
            <a:r>
              <a:rPr lang="en-US" altLang="ja-JP" sz="1600" dirty="0" smtClean="0">
                <a:solidFill>
                  <a:schemeClr val="bg1"/>
                </a:solidFill>
              </a:rPr>
              <a:t>    3.  </a:t>
            </a:r>
            <a:r>
              <a:rPr lang="en-US" altLang="ja-JP" sz="1600" dirty="0">
                <a:solidFill>
                  <a:schemeClr val="bg1"/>
                </a:solidFill>
              </a:rPr>
              <a:t>There must not be corruption in the World Party. </a:t>
            </a:r>
            <a:r>
              <a:rPr lang="en-US" altLang="ja-JP" sz="1600" dirty="0" smtClean="0">
                <a:solidFill>
                  <a:schemeClr val="bg1"/>
                </a:solidFill>
              </a:rPr>
              <a:t> We </a:t>
            </a:r>
            <a:r>
              <a:rPr lang="en-US" altLang="ja-JP" sz="1600" dirty="0">
                <a:solidFill>
                  <a:schemeClr val="bg1"/>
                </a:solidFill>
              </a:rPr>
              <a:t>must be strict with regard to fund.</a:t>
            </a:r>
            <a:endParaRPr kumimoji="1" lang="ja-JP" altLang="en-US" sz="1600" dirty="0">
              <a:solidFill>
                <a:schemeClr val="bg1"/>
              </a:solidFill>
            </a:endParaRPr>
          </a:p>
        </p:txBody>
      </p:sp>
      <p:sp>
        <p:nvSpPr>
          <p:cNvPr id="7" name="テキスト ボックス 6"/>
          <p:cNvSpPr txBox="1"/>
          <p:nvPr/>
        </p:nvSpPr>
        <p:spPr>
          <a:xfrm>
            <a:off x="196280" y="2376394"/>
            <a:ext cx="6278812" cy="1421928"/>
          </a:xfrm>
          <a:prstGeom prst="rect">
            <a:avLst/>
          </a:prstGeom>
          <a:noFill/>
        </p:spPr>
        <p:txBody>
          <a:bodyPr wrap="square" rtlCol="0">
            <a:spAutoFit/>
          </a:bodyPr>
          <a:lstStyle/>
          <a:p>
            <a:r>
              <a:rPr lang="ja-JP" altLang="en-US" sz="960" dirty="0" smtClean="0"/>
              <a:t>    </a:t>
            </a:r>
            <a:r>
              <a:rPr lang="en-US" altLang="ja-JP" sz="960" dirty="0" smtClean="0"/>
              <a:t>As written in the three principles, if the world becomes better, our life will become better.  For example, we need not have the nuclear weapons if the World Federation is established.  So, we need not maintain the nuclear power station to maintain the technology of nuclear weapons.</a:t>
            </a:r>
            <a:endParaRPr lang="en-US" altLang="ja-JP" sz="960" dirty="0"/>
          </a:p>
          <a:p>
            <a:r>
              <a:rPr lang="ja-JP" altLang="en-US" sz="960" dirty="0" smtClean="0"/>
              <a:t>    </a:t>
            </a:r>
            <a:r>
              <a:rPr lang="en-US" altLang="ja-JP" sz="960" dirty="0" smtClean="0"/>
              <a:t>Furthermore, if there is a peaceful way</a:t>
            </a:r>
            <a:r>
              <a:rPr lang="ja-JP" altLang="en-US" sz="960" dirty="0"/>
              <a:t> </a:t>
            </a:r>
            <a:r>
              <a:rPr lang="en-US" altLang="ja-JP" sz="960" dirty="0" smtClean="0"/>
              <a:t>to solve territorial issues such as Senkaku Islets, Takejima Island, and Northern Territory that are serious recently, the only peaceful way possible seems to be the dialogue in </a:t>
            </a:r>
            <a:r>
              <a:rPr lang="en-US" altLang="ja-JP" sz="960" dirty="0"/>
              <a:t>the World </a:t>
            </a:r>
            <a:r>
              <a:rPr lang="en-US" altLang="ja-JP" sz="960" dirty="0" smtClean="0"/>
              <a:t>Parliament.</a:t>
            </a:r>
          </a:p>
          <a:p>
            <a:r>
              <a:rPr lang="en-US" altLang="ja-JP" sz="960" dirty="0" smtClean="0"/>
              <a:t>    As written in the three principles, there is no lie in the policy of the World Party. For example, a system that can dismiss inappropriate members, like the registered members of the World Parliament, is stipulated in the World Party Statute.  So, there is no corruption in the World Party.  In the World Party Convention in Ghana in 2011, a member who insisted that he holds the doctorate but did not send a copy of certificate was dismissed.</a:t>
            </a:r>
            <a:endParaRPr lang="ja-JP" altLang="en-US" sz="960" dirty="0"/>
          </a:p>
        </p:txBody>
      </p:sp>
      <p:sp>
        <p:nvSpPr>
          <p:cNvPr id="10" name="テキスト ボックス 9"/>
          <p:cNvSpPr txBox="1"/>
          <p:nvPr/>
        </p:nvSpPr>
        <p:spPr>
          <a:xfrm>
            <a:off x="176536" y="3798322"/>
            <a:ext cx="6278465" cy="5663089"/>
          </a:xfrm>
          <a:prstGeom prst="rect">
            <a:avLst/>
          </a:prstGeom>
          <a:solidFill>
            <a:srgbClr val="FFFFCC"/>
          </a:solidFill>
        </p:spPr>
        <p:txBody>
          <a:bodyPr wrap="square" rtlCol="0">
            <a:spAutoFit/>
          </a:bodyPr>
          <a:lstStyle/>
          <a:p>
            <a:r>
              <a:rPr kumimoji="1" lang="en-US" altLang="ja-JP" dirty="0" smtClean="0">
                <a:solidFill>
                  <a:srgbClr val="00B050"/>
                </a:solidFill>
              </a:rPr>
              <a:t>    Traditional Politics </a:t>
            </a:r>
            <a:r>
              <a:rPr kumimoji="1" lang="en-US" altLang="ja-JP" dirty="0" smtClean="0">
                <a:solidFill>
                  <a:srgbClr val="0000FF"/>
                </a:solidFill>
              </a:rPr>
              <a:t>and </a:t>
            </a:r>
            <a:r>
              <a:rPr kumimoji="1" lang="en-US" altLang="ja-JP" dirty="0" smtClean="0">
                <a:solidFill>
                  <a:srgbClr val="FF0000"/>
                </a:solidFill>
              </a:rPr>
              <a:t>Future Politics </a:t>
            </a:r>
            <a:r>
              <a:rPr lang="en-US" altLang="ja-JP" dirty="0" smtClean="0">
                <a:solidFill>
                  <a:srgbClr val="0000FF"/>
                </a:solidFill>
              </a:rPr>
              <a:t>of Japan</a:t>
            </a:r>
            <a:endParaRPr kumimoji="1" lang="en-US" altLang="ja-JP" dirty="0" smtClean="0">
              <a:solidFill>
                <a:srgbClr val="FF0000"/>
              </a:solidFill>
            </a:endParaRPr>
          </a:p>
          <a:p>
            <a:endParaRPr lang="en-US" altLang="ja-JP" sz="1050" dirty="0" smtClean="0"/>
          </a:p>
          <a:p>
            <a:r>
              <a:rPr lang="en-US" altLang="ja-JP" sz="1400" b="1" dirty="0" smtClean="0">
                <a:solidFill>
                  <a:srgbClr val="00B050"/>
                </a:solidFill>
              </a:rPr>
              <a:t>    Traditional Politics</a:t>
            </a:r>
            <a:endParaRPr lang="en-US" altLang="ja-JP" sz="1400" b="1" dirty="0">
              <a:solidFill>
                <a:srgbClr val="00B050"/>
              </a:solidFill>
            </a:endParaRPr>
          </a:p>
          <a:p>
            <a:endParaRPr lang="en-US" altLang="ja-JP" sz="1050" dirty="0" smtClean="0"/>
          </a:p>
          <a:p>
            <a:r>
              <a:rPr lang="en-US" altLang="ja-JP" sz="960" dirty="0" smtClean="0"/>
              <a:t>    While there are many problems in the world, there are many problems in Japan also.  In nowadays when serious problems of modern society of Japan are more and more getting worse, we must understand the good aspect and the bad aspect of traditional politics of Japan and think of the desirable future politics of Japan.</a:t>
            </a:r>
          </a:p>
          <a:p>
            <a:r>
              <a:rPr lang="en-US" altLang="ja-JP" sz="960" dirty="0" smtClean="0"/>
              <a:t>    Traditional politics of Japan can be said, in a word, “The politics of Bushi (Samurai, ancient warrior in Japan)”.</a:t>
            </a:r>
            <a:r>
              <a:rPr lang="ja-JP" altLang="en-US" sz="960" dirty="0" smtClean="0"/>
              <a:t>  </a:t>
            </a:r>
            <a:r>
              <a:rPr lang="en-US" altLang="ja-JP" sz="960" dirty="0" smtClean="0"/>
              <a:t>As the famous phrase “The way of Bushi is to die,” says, Bushi ruled over people with the power of spirit of fighting </a:t>
            </a:r>
            <a:r>
              <a:rPr lang="en-US" altLang="ja-JP" sz="960" dirty="0"/>
              <a:t>at the risk of their </a:t>
            </a:r>
            <a:r>
              <a:rPr lang="en-US" altLang="ja-JP" sz="960" dirty="0" smtClean="0"/>
              <a:t>life when it is necessary.  Seppuku </a:t>
            </a:r>
            <a:r>
              <a:rPr lang="en-US" altLang="ja-JP" sz="960" dirty="0"/>
              <a:t>or </a:t>
            </a:r>
            <a:r>
              <a:rPr lang="en-US" altLang="ja-JP" sz="960" dirty="0" smtClean="0"/>
              <a:t>Harakiri (a ritual in which Bushi </a:t>
            </a:r>
            <a:r>
              <a:rPr lang="en-US" altLang="ja-JP" sz="960" dirty="0"/>
              <a:t>stab belly by sword and commit suicide to take </a:t>
            </a:r>
            <a:r>
              <a:rPr lang="en-US" altLang="ja-JP" sz="960" dirty="0" smtClean="0"/>
              <a:t>responsibility) is famous </a:t>
            </a:r>
            <a:r>
              <a:rPr lang="en-US" altLang="ja-JP" sz="960" dirty="0"/>
              <a:t>in the </a:t>
            </a:r>
            <a:r>
              <a:rPr lang="en-US" altLang="ja-JP" sz="960" dirty="0" smtClean="0"/>
              <a:t>world.  On the other hand, Bushi </a:t>
            </a:r>
            <a:r>
              <a:rPr lang="en-US" altLang="ja-JP" sz="960" dirty="0"/>
              <a:t>made their livelihood </a:t>
            </a:r>
            <a:r>
              <a:rPr lang="en-US" altLang="ja-JP" sz="960" dirty="0" smtClean="0"/>
              <a:t>by collecting tribute from farmers.  There was a serious problem in the finance of the society ruled by Bushi.  Economy of Japan went bankrupt many times since the Kamakura Period</a:t>
            </a:r>
            <a:r>
              <a:rPr lang="ja-JP" altLang="en-US" sz="960" dirty="0"/>
              <a:t> </a:t>
            </a:r>
            <a:r>
              <a:rPr lang="en-US" altLang="ja-JP" sz="960" dirty="0" smtClean="0"/>
              <a:t>(1192-1333).  In Kamakura Period, Kamakura Shogunate </a:t>
            </a:r>
            <a:r>
              <a:rPr lang="en-US" altLang="ja-JP" sz="960" dirty="0"/>
              <a:t>(</a:t>
            </a:r>
            <a:r>
              <a:rPr lang="en-US" altLang="ja-JP" sz="960" dirty="0" smtClean="0"/>
              <a:t>Japan‘s </a:t>
            </a:r>
            <a:r>
              <a:rPr lang="en-US" altLang="ja-JP" sz="960" dirty="0"/>
              <a:t>feudal government at Kamakura</a:t>
            </a:r>
            <a:r>
              <a:rPr lang="en-US" altLang="ja-JP" sz="960" dirty="0" smtClean="0"/>
              <a:t>) issued Tokuseirei (an order of cancelling debts) in 1297, and 36 years later in 1333, the </a:t>
            </a:r>
            <a:r>
              <a:rPr lang="en-US" altLang="ja-JP" sz="960" dirty="0"/>
              <a:t>Shogunate </a:t>
            </a:r>
            <a:r>
              <a:rPr lang="en-US" altLang="ja-JP" sz="960" dirty="0" smtClean="0"/>
              <a:t>collapsed.  In Muromachi Period (1336-1467), Shashaku </a:t>
            </a:r>
            <a:r>
              <a:rPr lang="en-US" altLang="ja-JP" sz="960" dirty="0"/>
              <a:t>(people engaged in transport business by renting wagons), </a:t>
            </a:r>
            <a:r>
              <a:rPr lang="en-US" altLang="ja-JP" sz="960" dirty="0" smtClean="0"/>
              <a:t>Bashaku </a:t>
            </a:r>
            <a:r>
              <a:rPr lang="en-US" altLang="ja-JP" sz="960" dirty="0"/>
              <a:t>(people engaged in transport business by renting horses), and farmers got the Tokuseirei from the Muromachi Shogunate (</a:t>
            </a:r>
            <a:r>
              <a:rPr lang="en-US" altLang="ja-JP" sz="960" dirty="0" smtClean="0"/>
              <a:t>Japan’s </a:t>
            </a:r>
            <a:r>
              <a:rPr lang="en-US" altLang="ja-JP" sz="960" dirty="0"/>
              <a:t>feudal government at Muromachi, Kyoto) in 1441. Twenty-six years later, the Ōnin </a:t>
            </a:r>
            <a:r>
              <a:rPr lang="en-US" altLang="ja-JP" sz="960" dirty="0" smtClean="0"/>
              <a:t>War broke out </a:t>
            </a:r>
            <a:r>
              <a:rPr lang="en-US" altLang="ja-JP" sz="960" dirty="0"/>
              <a:t>in 1467 and the country entered into the Warring States </a:t>
            </a:r>
            <a:r>
              <a:rPr lang="en-US" altLang="ja-JP" sz="960" dirty="0" smtClean="0"/>
              <a:t>Period </a:t>
            </a:r>
            <a:r>
              <a:rPr lang="en-US" altLang="ja-JP" sz="960" dirty="0"/>
              <a:t>(1467-1590). </a:t>
            </a:r>
            <a:r>
              <a:rPr lang="en-US" altLang="ja-JP" sz="960" dirty="0" smtClean="0"/>
              <a:t> In </a:t>
            </a:r>
            <a:r>
              <a:rPr lang="en-US" altLang="ja-JP" sz="960" dirty="0"/>
              <a:t>this age, Japan was in the anarchy for more than 100 </a:t>
            </a:r>
            <a:r>
              <a:rPr lang="en-US" altLang="ja-JP" sz="960" dirty="0" smtClean="0"/>
              <a:t>years, and each </a:t>
            </a:r>
            <a:r>
              <a:rPr lang="en-US" altLang="ja-JP" sz="960" dirty="0"/>
              <a:t>country fought to </a:t>
            </a:r>
            <a:r>
              <a:rPr lang="en-US" altLang="ja-JP" sz="960" dirty="0" smtClean="0"/>
              <a:t>unify </a:t>
            </a:r>
            <a:r>
              <a:rPr lang="en-US" altLang="ja-JP" sz="960" dirty="0"/>
              <a:t>Japan</a:t>
            </a:r>
            <a:r>
              <a:rPr lang="en-US" altLang="ja-JP" sz="960" dirty="0" smtClean="0"/>
              <a:t>.  In </a:t>
            </a:r>
            <a:r>
              <a:rPr lang="en-US" altLang="ja-JP" sz="960" dirty="0"/>
              <a:t>the Edo Period (1603-1867), Tadakuni Mizuno of Edo Shogunate (</a:t>
            </a:r>
            <a:r>
              <a:rPr lang="en-US" altLang="ja-JP" sz="960" dirty="0" smtClean="0"/>
              <a:t>Japan‘s </a:t>
            </a:r>
            <a:r>
              <a:rPr lang="en-US" altLang="ja-JP" sz="960" dirty="0"/>
              <a:t>feudal government at Edo (present: Tokyo)) who implemented the Tenpo Reform from 1841 issued the Kienrei (an order of </a:t>
            </a:r>
            <a:r>
              <a:rPr lang="en-US" altLang="ja-JP" sz="960" dirty="0" smtClean="0"/>
              <a:t>cancelling </a:t>
            </a:r>
            <a:r>
              <a:rPr lang="en-US" altLang="ja-JP" sz="960" dirty="0"/>
              <a:t>debts) and exempted </a:t>
            </a:r>
            <a:r>
              <a:rPr lang="en-US" altLang="ja-JP" sz="960" dirty="0" smtClean="0"/>
              <a:t>a </a:t>
            </a:r>
            <a:r>
              <a:rPr lang="en-US" altLang="ja-JP" sz="960" dirty="0"/>
              <a:t>part of debts of </a:t>
            </a:r>
            <a:r>
              <a:rPr lang="en-US" altLang="ja-JP" sz="960" dirty="0" smtClean="0"/>
              <a:t>Hatamoto </a:t>
            </a:r>
            <a:r>
              <a:rPr lang="en-US" altLang="ja-JP" sz="960" dirty="0"/>
              <a:t>and </a:t>
            </a:r>
            <a:r>
              <a:rPr lang="en-US" altLang="ja-JP" sz="960" dirty="0" smtClean="0"/>
              <a:t>Gokenin </a:t>
            </a:r>
            <a:r>
              <a:rPr lang="en-US" altLang="ja-JP" sz="960" dirty="0"/>
              <a:t>(direct and low-grade retainers of </a:t>
            </a:r>
            <a:r>
              <a:rPr lang="en-US" altLang="ja-JP" sz="960" dirty="0" smtClean="0"/>
              <a:t>Shogun</a:t>
            </a:r>
            <a:r>
              <a:rPr lang="en-US" altLang="ja-JP" sz="1000" dirty="0"/>
              <a:t> </a:t>
            </a:r>
            <a:r>
              <a:rPr lang="en-US" altLang="ja-JP" sz="1000" dirty="0" smtClean="0"/>
              <a:t>who was the </a:t>
            </a:r>
            <a:r>
              <a:rPr lang="en-US" altLang="ja-JP" sz="1000" dirty="0"/>
              <a:t>commander-in-chief of an expeditionary force against the </a:t>
            </a:r>
            <a:r>
              <a:rPr lang="en-US" altLang="ja-JP" sz="1000" dirty="0" smtClean="0"/>
              <a:t>barbarians and was the head of the Shogunate)</a:t>
            </a:r>
            <a:r>
              <a:rPr lang="en-US" altLang="ja-JP" sz="960" dirty="0" smtClean="0"/>
              <a:t>, </a:t>
            </a:r>
            <a:r>
              <a:rPr lang="en-US" altLang="ja-JP" sz="960" dirty="0"/>
              <a:t>and tried to extract a huge amount of government funds from merchants</a:t>
            </a:r>
            <a:r>
              <a:rPr lang="en-US" altLang="ja-JP" sz="960" dirty="0" smtClean="0"/>
              <a:t>.  These </a:t>
            </a:r>
            <a:r>
              <a:rPr lang="en-US" altLang="ja-JP" sz="960" dirty="0"/>
              <a:t>government funds were, as it were, forced public bonds because they </a:t>
            </a:r>
            <a:r>
              <a:rPr lang="en-US" altLang="ja-JP" sz="960" dirty="0" smtClean="0"/>
              <a:t>were to be redeemed </a:t>
            </a:r>
            <a:r>
              <a:rPr lang="en-US" altLang="ja-JP" sz="960" dirty="0"/>
              <a:t>with interest. </a:t>
            </a:r>
            <a:r>
              <a:rPr lang="en-US" altLang="ja-JP" sz="960" dirty="0" smtClean="0"/>
              <a:t> Furthermore</a:t>
            </a:r>
            <a:r>
              <a:rPr lang="en-US" altLang="ja-JP" sz="960" dirty="0"/>
              <a:t>, he issued a great amount of money by lowering the quality, and so the inflation occurred. </a:t>
            </a:r>
            <a:r>
              <a:rPr lang="en-US" altLang="ja-JP" sz="960" dirty="0" smtClean="0"/>
              <a:t> And </a:t>
            </a:r>
            <a:r>
              <a:rPr lang="en-US" altLang="ja-JP" sz="960" dirty="0"/>
              <a:t>26 years later, the Shogunate collapsed in 1867. </a:t>
            </a:r>
            <a:r>
              <a:rPr lang="en-US" altLang="ja-JP" sz="960" dirty="0" smtClean="0"/>
              <a:t> Considering like this, </a:t>
            </a:r>
            <a:r>
              <a:rPr lang="en-US" altLang="ja-JP" sz="960" dirty="0"/>
              <a:t>we can see that the present age resembles very well the age when a regime collapsed and a new regime emerged.  </a:t>
            </a:r>
            <a:r>
              <a:rPr lang="en-US" altLang="ja-JP" sz="960" dirty="0" smtClean="0"/>
              <a:t>Namely</a:t>
            </a:r>
            <a:r>
              <a:rPr lang="en-US" altLang="ja-JP" sz="960" dirty="0"/>
              <a:t>, in the present age, </a:t>
            </a:r>
            <a:r>
              <a:rPr lang="en-US" altLang="ja-JP" sz="960" dirty="0" smtClean="0"/>
              <a:t>the deficit of the national finance is swelling, and the state is going bankrupt.  It is said that the debt of state is 200% of GDP.  The Abe Cabinet, that started in 2012, is </a:t>
            </a:r>
            <a:r>
              <a:rPr lang="en-US" altLang="ja-JP" sz="960" dirty="0"/>
              <a:t>trying to </a:t>
            </a:r>
            <a:r>
              <a:rPr lang="en-US" altLang="ja-JP" sz="960" dirty="0" smtClean="0"/>
              <a:t>take an </a:t>
            </a:r>
            <a:r>
              <a:rPr lang="en-US" altLang="ja-JP" sz="960" dirty="0"/>
              <a:t>easy-money </a:t>
            </a:r>
            <a:r>
              <a:rPr lang="en-US" altLang="ja-JP" sz="960" dirty="0" smtClean="0"/>
              <a:t>policy.  The policy is not essentially different from the </a:t>
            </a:r>
            <a:r>
              <a:rPr lang="en-US" altLang="ja-JP" sz="960" dirty="0"/>
              <a:t>Tenpo Reform </a:t>
            </a:r>
            <a:r>
              <a:rPr lang="en-US" altLang="ja-JP" sz="960" dirty="0" smtClean="0"/>
              <a:t>in the Edo Period, and the result is clear.  In Kamakura Period, Muromachi Period, and Edo Period, Shogun was appointed by Emperor and ruled Japan, and in these period, the Tokuseirei or the Kienrei were issued.  Emperor is hereditary and so people around the Emperor was also hereditary, and this made the state go bankrupt.  In the present age, government is Shogunate, and the national bankruptcy similar to that in the feudal age is going to happen.</a:t>
            </a:r>
            <a:r>
              <a:rPr lang="ja-JP" altLang="en-US" sz="960" dirty="0"/>
              <a:t> </a:t>
            </a:r>
            <a:r>
              <a:rPr lang="ja-JP" altLang="en-US" sz="960" dirty="0" smtClean="0"/>
              <a:t> </a:t>
            </a:r>
            <a:r>
              <a:rPr lang="en-US" altLang="ja-JP" sz="960" dirty="0" smtClean="0"/>
              <a:t>This is the traditional politics of Japan.</a:t>
            </a:r>
          </a:p>
          <a:p>
            <a:r>
              <a:rPr lang="en-US" altLang="ja-JP" sz="960" dirty="0" smtClean="0"/>
              <a:t>    The </a:t>
            </a:r>
            <a:r>
              <a:rPr lang="en-US" altLang="ja-JP" sz="960" dirty="0"/>
              <a:t>mechanism of regime collapse can be explained as follows.  Sometime Emperor itself </a:t>
            </a:r>
            <a:r>
              <a:rPr lang="en-US" altLang="ja-JP" sz="960" dirty="0" smtClean="0"/>
              <a:t>ruled </a:t>
            </a:r>
            <a:r>
              <a:rPr lang="en-US" altLang="ja-JP" sz="960" dirty="0"/>
              <a:t>a country or sometime customarily appointed the ruler.  </a:t>
            </a:r>
            <a:r>
              <a:rPr lang="en-US" altLang="ja-JP" sz="960" dirty="0" smtClean="0"/>
              <a:t>Thus</a:t>
            </a:r>
            <a:r>
              <a:rPr lang="en-US" altLang="ja-JP" sz="960" dirty="0"/>
              <a:t>, while Emperor System itself has continued, </a:t>
            </a:r>
            <a:r>
              <a:rPr lang="en-US" altLang="ja-JP" sz="960" dirty="0" smtClean="0"/>
              <a:t>the </a:t>
            </a:r>
            <a:r>
              <a:rPr lang="en-US" altLang="ja-JP" sz="960" dirty="0"/>
              <a:t>ruler of country has changed many times under the Emperor.  The reason why some regimes have repeated the rise and fall is that </a:t>
            </a:r>
            <a:r>
              <a:rPr lang="en-US" altLang="ja-JP" sz="960" dirty="0" smtClean="0"/>
              <a:t>the </a:t>
            </a:r>
            <a:r>
              <a:rPr lang="en-US" altLang="ja-JP" sz="960" dirty="0"/>
              <a:t>Emperor System is a</a:t>
            </a:r>
            <a:endParaRPr lang="en-US" altLang="ja-JP" sz="960" dirty="0" smtClean="0"/>
          </a:p>
        </p:txBody>
      </p:sp>
    </p:spTree>
    <p:extLst>
      <p:ext uri="{BB962C8B-B14F-4D97-AF65-F5344CB8AC3E}">
        <p14:creationId xmlns:p14="http://schemas.microsoft.com/office/powerpoint/2010/main" val="228458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321549" y="9417496"/>
            <a:ext cx="333350" cy="432048"/>
          </a:xfrm>
        </p:spPr>
        <p:txBody>
          <a:bodyPr/>
          <a:lstStyle/>
          <a:p>
            <a:fld id="{654DB6B2-9E5C-4BA2-847C-367EC201CA58}" type="slidenum">
              <a:rPr kumimoji="1" lang="ja-JP" altLang="en-US" sz="1400" b="1" smtClean="0"/>
              <a:t>3</a:t>
            </a:fld>
            <a:endParaRPr kumimoji="1" lang="ja-JP" altLang="en-US" sz="1400" b="1" dirty="0"/>
          </a:p>
        </p:txBody>
      </p:sp>
      <p:sp>
        <p:nvSpPr>
          <p:cNvPr id="6" name="テキスト ボックス 5"/>
          <p:cNvSpPr txBox="1"/>
          <p:nvPr/>
        </p:nvSpPr>
        <p:spPr>
          <a:xfrm>
            <a:off x="313283" y="128464"/>
            <a:ext cx="6341615" cy="9405652"/>
          </a:xfrm>
          <a:prstGeom prst="rect">
            <a:avLst/>
          </a:prstGeom>
          <a:solidFill>
            <a:srgbClr val="FFFFCC"/>
          </a:solidFill>
        </p:spPr>
        <p:txBody>
          <a:bodyPr wrap="square" rtlCol="0">
            <a:spAutoFit/>
          </a:bodyPr>
          <a:lstStyle/>
          <a:p>
            <a:r>
              <a:rPr lang="en-US" altLang="ja-JP" sz="960" dirty="0" smtClean="0"/>
              <a:t>hereditary </a:t>
            </a:r>
            <a:r>
              <a:rPr lang="en-US" altLang="ja-JP" sz="960" dirty="0"/>
              <a:t>system. </a:t>
            </a:r>
            <a:r>
              <a:rPr lang="en-US" altLang="ja-JP" sz="960" dirty="0" smtClean="0"/>
              <a:t> The </a:t>
            </a:r>
            <a:r>
              <a:rPr lang="en-US" altLang="ja-JP" sz="960" dirty="0"/>
              <a:t>Emperor is hereditary </a:t>
            </a:r>
            <a:r>
              <a:rPr lang="en-US" altLang="ja-JP" sz="960" dirty="0" smtClean="0"/>
              <a:t>and </a:t>
            </a:r>
            <a:r>
              <a:rPr lang="en-US" altLang="ja-JP" sz="960" dirty="0"/>
              <a:t>so </a:t>
            </a:r>
            <a:r>
              <a:rPr lang="en-US" altLang="ja-JP" sz="960" dirty="0" smtClean="0"/>
              <a:t>the </a:t>
            </a:r>
            <a:r>
              <a:rPr lang="en-US" altLang="ja-JP" sz="960" dirty="0"/>
              <a:t>privileged classes around the Emperor </a:t>
            </a:r>
            <a:r>
              <a:rPr lang="en-US" altLang="ja-JP" sz="960" dirty="0" smtClean="0"/>
              <a:t>are also </a:t>
            </a:r>
            <a:r>
              <a:rPr lang="en-US" altLang="ja-JP" sz="960" dirty="0"/>
              <a:t>hereditary</a:t>
            </a:r>
            <a:r>
              <a:rPr lang="en-US" altLang="ja-JP" sz="960" dirty="0" smtClean="0"/>
              <a:t>.  For </a:t>
            </a:r>
            <a:r>
              <a:rPr lang="en-US" altLang="ja-JP" sz="960" dirty="0"/>
              <a:t>example, at the Edo Shogunate also, Shogun </a:t>
            </a:r>
            <a:r>
              <a:rPr lang="en-US" altLang="ja-JP" sz="960" dirty="0" smtClean="0"/>
              <a:t>was </a:t>
            </a:r>
            <a:r>
              <a:rPr lang="en-US" altLang="ja-JP" sz="960" dirty="0"/>
              <a:t>appointed by Emperor. </a:t>
            </a:r>
            <a:r>
              <a:rPr lang="en-US" altLang="ja-JP" sz="960" dirty="0" smtClean="0"/>
              <a:t> But </a:t>
            </a:r>
            <a:r>
              <a:rPr lang="en-US" altLang="ja-JP" sz="960" dirty="0"/>
              <a:t>there </a:t>
            </a:r>
            <a:r>
              <a:rPr lang="en-US" altLang="ja-JP" sz="960" dirty="0" smtClean="0"/>
              <a:t>emerges </a:t>
            </a:r>
            <a:r>
              <a:rPr lang="en-US" altLang="ja-JP" sz="960" dirty="0"/>
              <a:t>a gap between the privileged classes such as </a:t>
            </a:r>
            <a:r>
              <a:rPr lang="en-US" altLang="ja-JP" sz="960" dirty="0" smtClean="0"/>
              <a:t>Emperor, </a:t>
            </a:r>
            <a:r>
              <a:rPr lang="en-US" altLang="ja-JP" sz="960" dirty="0"/>
              <a:t>Shogun, </a:t>
            </a:r>
            <a:r>
              <a:rPr lang="en-US" altLang="ja-JP" sz="960" dirty="0" smtClean="0"/>
              <a:t>Hatamoto and Gokenin, Daimyo </a:t>
            </a:r>
            <a:r>
              <a:rPr lang="en-US" altLang="ja-JP" sz="960" dirty="0"/>
              <a:t>(feudal lord) and other </a:t>
            </a:r>
            <a:r>
              <a:rPr lang="en-US" altLang="ja-JP" sz="960" dirty="0" smtClean="0"/>
              <a:t>people </a:t>
            </a:r>
            <a:r>
              <a:rPr lang="en-US" altLang="ja-JP" sz="960" dirty="0"/>
              <a:t>because the privileged classes are hereditary. </a:t>
            </a:r>
            <a:r>
              <a:rPr lang="en-US" altLang="ja-JP" sz="960" dirty="0" smtClean="0"/>
              <a:t> The </a:t>
            </a:r>
            <a:r>
              <a:rPr lang="en-US" altLang="ja-JP" sz="960" dirty="0"/>
              <a:t>Shogunate promoted the purge of outside </a:t>
            </a:r>
            <a:r>
              <a:rPr lang="en-US" altLang="ja-JP" sz="960" dirty="0" smtClean="0"/>
              <a:t>Daimyo </a:t>
            </a:r>
            <a:r>
              <a:rPr lang="en-US" altLang="ja-JP" sz="960" dirty="0"/>
              <a:t>(Daimyo who was not a hereditary </a:t>
            </a:r>
            <a:r>
              <a:rPr lang="en-US" altLang="ja-JP" sz="960" dirty="0" smtClean="0"/>
              <a:t>retainer </a:t>
            </a:r>
            <a:r>
              <a:rPr lang="en-US" altLang="ja-JP" sz="960" dirty="0"/>
              <a:t>of the </a:t>
            </a:r>
            <a:r>
              <a:rPr lang="en-US" altLang="ja-JP" sz="960" dirty="0" smtClean="0"/>
              <a:t>Tokugawa clan </a:t>
            </a:r>
            <a:r>
              <a:rPr lang="en-US" altLang="ja-JP" sz="960" dirty="0"/>
              <a:t>who were the head </a:t>
            </a:r>
            <a:r>
              <a:rPr lang="en-US" altLang="ja-JP" sz="960" dirty="0" smtClean="0"/>
              <a:t>of the Edo </a:t>
            </a:r>
            <a:r>
              <a:rPr lang="en-US" altLang="ja-JP" sz="960" dirty="0"/>
              <a:t>Shogunate) </a:t>
            </a:r>
            <a:r>
              <a:rPr lang="en-US" altLang="ja-JP" sz="960" dirty="0" smtClean="0"/>
              <a:t>and, </a:t>
            </a:r>
            <a:r>
              <a:rPr lang="en-US" altLang="ja-JP" sz="960" dirty="0"/>
              <a:t>on the other hand, favored </a:t>
            </a:r>
            <a:r>
              <a:rPr lang="en-US" altLang="ja-JP" sz="960" dirty="0" smtClean="0"/>
              <a:t>Hatamoto </a:t>
            </a:r>
            <a:r>
              <a:rPr lang="en-US" altLang="ja-JP" sz="960" dirty="0"/>
              <a:t>and </a:t>
            </a:r>
            <a:r>
              <a:rPr lang="en-US" altLang="ja-JP" sz="960" dirty="0" smtClean="0"/>
              <a:t>Gokenin </a:t>
            </a:r>
            <a:r>
              <a:rPr lang="en-US" altLang="ja-JP" sz="960" dirty="0"/>
              <a:t>in order to maintain the regime. </a:t>
            </a:r>
            <a:r>
              <a:rPr lang="en-US" altLang="ja-JP" sz="960" dirty="0" smtClean="0"/>
              <a:t> Inevitably</a:t>
            </a:r>
            <a:r>
              <a:rPr lang="en-US" altLang="ja-JP" sz="960" dirty="0"/>
              <a:t>, the finance of Shogunate becomes tight. </a:t>
            </a:r>
            <a:r>
              <a:rPr lang="en-US" altLang="ja-JP" sz="960" dirty="0" smtClean="0"/>
              <a:t> The </a:t>
            </a:r>
            <a:r>
              <a:rPr lang="en-US" altLang="ja-JP" sz="960" dirty="0"/>
              <a:t>Shogunate issued the </a:t>
            </a:r>
            <a:r>
              <a:rPr lang="en-US" altLang="ja-JP" sz="960" dirty="0" smtClean="0"/>
              <a:t>Kienrei or </a:t>
            </a:r>
            <a:r>
              <a:rPr lang="en-US" altLang="ja-JP" sz="960" dirty="0"/>
              <a:t>recast coins and boosted the volume in order to compensate the deficit. </a:t>
            </a:r>
            <a:r>
              <a:rPr lang="en-US" altLang="ja-JP" sz="960" dirty="0" smtClean="0"/>
              <a:t> Thus</a:t>
            </a:r>
            <a:r>
              <a:rPr lang="en-US" altLang="ja-JP" sz="960" dirty="0"/>
              <a:t>, in this </a:t>
            </a:r>
            <a:r>
              <a:rPr lang="en-US" altLang="ja-JP" sz="960" dirty="0" smtClean="0"/>
              <a:t>process, </a:t>
            </a:r>
            <a:r>
              <a:rPr lang="en-US" altLang="ja-JP" sz="960" dirty="0"/>
              <a:t>the complaint of people accumulated and the Shogunate collapsed. </a:t>
            </a:r>
            <a:r>
              <a:rPr lang="en-US" altLang="ja-JP" sz="960" dirty="0" smtClean="0"/>
              <a:t> This </a:t>
            </a:r>
            <a:r>
              <a:rPr lang="en-US" altLang="ja-JP" sz="960" dirty="0"/>
              <a:t>can be said for the Kamakura Shogunate and the Muromachi Shogunate before the Edo </a:t>
            </a:r>
            <a:r>
              <a:rPr lang="en-US" altLang="ja-JP" sz="960" dirty="0" smtClean="0"/>
              <a:t>Shogunate also.  Needless </a:t>
            </a:r>
            <a:r>
              <a:rPr lang="en-US" altLang="ja-JP" sz="960" dirty="0"/>
              <a:t>to say, in the present age, the government corresponds to the Shogunate. </a:t>
            </a:r>
            <a:r>
              <a:rPr lang="en-US" altLang="ja-JP" sz="960" dirty="0" smtClean="0"/>
              <a:t> Although </a:t>
            </a:r>
            <a:r>
              <a:rPr lang="en-US" altLang="ja-JP" sz="960" dirty="0"/>
              <a:t>Japanese economy is in recession, financial assets of people are more than </a:t>
            </a:r>
            <a:r>
              <a:rPr lang="en-US" altLang="ja-JP" sz="960" dirty="0" smtClean="0"/>
              <a:t>2 times </a:t>
            </a:r>
            <a:r>
              <a:rPr lang="en-US" altLang="ja-JP" sz="960" dirty="0"/>
              <a:t>as large as the GDP and Japan is the </a:t>
            </a:r>
            <a:r>
              <a:rPr lang="en-US" altLang="ja-JP" sz="960" dirty="0" smtClean="0"/>
              <a:t>top class creditor </a:t>
            </a:r>
            <a:r>
              <a:rPr lang="en-US" altLang="ja-JP" sz="960" dirty="0"/>
              <a:t>nation in the world. </a:t>
            </a:r>
            <a:r>
              <a:rPr lang="en-US" altLang="ja-JP" sz="960" dirty="0" smtClean="0"/>
              <a:t> So</a:t>
            </a:r>
            <a:r>
              <a:rPr lang="en-US" altLang="ja-JP" sz="960" dirty="0"/>
              <a:t>, </a:t>
            </a:r>
            <a:r>
              <a:rPr lang="en-US" altLang="ja-JP" sz="960" dirty="0" smtClean="0"/>
              <a:t>the financial </a:t>
            </a:r>
            <a:r>
              <a:rPr lang="en-US" altLang="ja-JP" sz="960" dirty="0"/>
              <a:t>deficit is the responsibility of the government</a:t>
            </a:r>
            <a:r>
              <a:rPr lang="en-US" altLang="ja-JP" sz="960" dirty="0" smtClean="0"/>
              <a:t>.  Whether </a:t>
            </a:r>
            <a:r>
              <a:rPr lang="en-US" altLang="ja-JP" sz="960" dirty="0"/>
              <a:t>it is the Shogunate or the government, this is repeated as far as the man of power rules a country by revering the Emperor</a:t>
            </a:r>
            <a:r>
              <a:rPr lang="en-US" altLang="ja-JP" sz="960" dirty="0" smtClean="0"/>
              <a:t>.  Namely, it is the state slavery.</a:t>
            </a:r>
          </a:p>
          <a:p>
            <a:r>
              <a:rPr lang="en-US" altLang="ja-JP" sz="960" dirty="0" smtClean="0"/>
              <a:t>    When we think of traditional politics </a:t>
            </a:r>
            <a:r>
              <a:rPr lang="en-US" altLang="ja-JP" sz="960" dirty="0"/>
              <a:t>of Japan</a:t>
            </a:r>
            <a:r>
              <a:rPr lang="en-US" altLang="ja-JP" sz="960" dirty="0" smtClean="0"/>
              <a:t>, we must consider the politics of Japan at the time of World War II that constitutes another aspect.  Here, we need to review the history of prewar period when there was no foreign troop in Japan.   </a:t>
            </a:r>
          </a:p>
          <a:p>
            <a:r>
              <a:rPr lang="en-US" altLang="ja-JP" sz="960" dirty="0"/>
              <a:t>The following is an outline of history of modern Japan.</a:t>
            </a:r>
          </a:p>
          <a:p>
            <a:r>
              <a:rPr lang="en-US" altLang="ja-JP" sz="960" dirty="0" smtClean="0"/>
              <a:t>1853  Commodore </a:t>
            </a:r>
            <a:r>
              <a:rPr lang="en-US" altLang="ja-JP" sz="960" dirty="0"/>
              <a:t>Perry came to </a:t>
            </a:r>
            <a:r>
              <a:rPr lang="en-US" altLang="ja-JP" sz="960" dirty="0" smtClean="0"/>
              <a:t>Uraga (a town near Tokyo).  Next </a:t>
            </a:r>
            <a:r>
              <a:rPr lang="en-US" altLang="ja-JP" sz="960" dirty="0"/>
              <a:t>year, US-Japan Peace Treaty was concluded.</a:t>
            </a:r>
          </a:p>
          <a:p>
            <a:r>
              <a:rPr lang="en-US" altLang="ja-JP" sz="960" dirty="0" smtClean="0"/>
              <a:t>1861  Civil </a:t>
            </a:r>
            <a:r>
              <a:rPr lang="en-US" altLang="ja-JP" sz="960" dirty="0"/>
              <a:t>War in </a:t>
            </a:r>
            <a:r>
              <a:rPr lang="en-US" altLang="ja-JP" sz="960" dirty="0" smtClean="0"/>
              <a:t>USA.</a:t>
            </a:r>
            <a:endParaRPr lang="en-US" altLang="ja-JP" sz="960" dirty="0"/>
          </a:p>
          <a:p>
            <a:r>
              <a:rPr lang="en-US" altLang="ja-JP" sz="960" dirty="0" smtClean="0"/>
              <a:t>1867  Restoration </a:t>
            </a:r>
            <a:r>
              <a:rPr lang="en-US" altLang="ja-JP" sz="960" dirty="0"/>
              <a:t>of Imperial Rule. </a:t>
            </a:r>
            <a:r>
              <a:rPr lang="en-US" altLang="ja-JP" sz="960" dirty="0" smtClean="0"/>
              <a:t> The </a:t>
            </a:r>
            <a:r>
              <a:rPr lang="en-US" altLang="ja-JP" sz="960" dirty="0"/>
              <a:t>fall of Edo Shogunate (Japan's feudal government at Edo (present: Tokyo</a:t>
            </a:r>
            <a:r>
              <a:rPr lang="en-US" altLang="ja-JP" sz="960" dirty="0" smtClean="0"/>
              <a:t>)).</a:t>
            </a:r>
            <a:endParaRPr lang="en-US" altLang="ja-JP" sz="960" dirty="0"/>
          </a:p>
          <a:p>
            <a:r>
              <a:rPr lang="en-US" altLang="ja-JP" sz="960" dirty="0" smtClean="0"/>
              <a:t>1874  Dispatch </a:t>
            </a:r>
            <a:r>
              <a:rPr lang="en-US" altLang="ja-JP" sz="960" dirty="0"/>
              <a:t>of troops to </a:t>
            </a:r>
            <a:r>
              <a:rPr lang="en-US" altLang="ja-JP" sz="960" dirty="0" smtClean="0"/>
              <a:t>Taiwan.</a:t>
            </a:r>
            <a:endParaRPr lang="en-US" altLang="ja-JP" sz="960" dirty="0"/>
          </a:p>
          <a:p>
            <a:r>
              <a:rPr lang="en-US" altLang="ja-JP" sz="960" dirty="0" smtClean="0"/>
              <a:t>1889  Promulgation </a:t>
            </a:r>
            <a:r>
              <a:rPr lang="en-US" altLang="ja-JP" sz="960" dirty="0"/>
              <a:t>of the Constitution of Great Japanese Empire. </a:t>
            </a:r>
            <a:r>
              <a:rPr lang="en-US" altLang="ja-JP" sz="960" dirty="0" smtClean="0"/>
              <a:t> Establishment </a:t>
            </a:r>
            <a:r>
              <a:rPr lang="en-US" altLang="ja-JP" sz="960" dirty="0"/>
              <a:t>of prewar Emperor </a:t>
            </a:r>
            <a:r>
              <a:rPr lang="en-US" altLang="ja-JP" sz="960" dirty="0" smtClean="0"/>
              <a:t>System.</a:t>
            </a:r>
            <a:endParaRPr lang="en-US" altLang="ja-JP" sz="960" dirty="0"/>
          </a:p>
          <a:p>
            <a:r>
              <a:rPr lang="en-US" altLang="ja-JP" sz="960" dirty="0" smtClean="0"/>
              <a:t>1894  Sino-Japanese War.</a:t>
            </a:r>
            <a:endParaRPr lang="en-US" altLang="ja-JP" sz="960" dirty="0"/>
          </a:p>
          <a:p>
            <a:r>
              <a:rPr lang="en-US" altLang="ja-JP" sz="960" dirty="0" smtClean="0"/>
              <a:t>1904  Russo-Japanese War.</a:t>
            </a:r>
            <a:endParaRPr lang="en-US" altLang="ja-JP" sz="960" dirty="0"/>
          </a:p>
          <a:p>
            <a:r>
              <a:rPr lang="en-US" altLang="ja-JP" sz="960" dirty="0" smtClean="0"/>
              <a:t>1910  Annexation </a:t>
            </a:r>
            <a:r>
              <a:rPr lang="en-US" altLang="ja-JP" sz="960" dirty="0"/>
              <a:t>of </a:t>
            </a:r>
            <a:r>
              <a:rPr lang="en-US" altLang="ja-JP" sz="960" dirty="0" smtClean="0"/>
              <a:t>Korea.</a:t>
            </a:r>
            <a:endParaRPr lang="en-US" altLang="ja-JP" sz="960" dirty="0"/>
          </a:p>
          <a:p>
            <a:r>
              <a:rPr lang="en-US" altLang="ja-JP" sz="960" dirty="0" smtClean="0"/>
              <a:t>1914  World </a:t>
            </a:r>
            <a:r>
              <a:rPr lang="en-US" altLang="ja-JP" sz="960" dirty="0"/>
              <a:t>War </a:t>
            </a:r>
            <a:r>
              <a:rPr lang="en-US" altLang="ja-JP" sz="960" dirty="0" smtClean="0"/>
              <a:t>I.</a:t>
            </a:r>
            <a:endParaRPr lang="en-US" altLang="ja-JP" sz="960" dirty="0"/>
          </a:p>
          <a:p>
            <a:r>
              <a:rPr lang="en-US" altLang="ja-JP" sz="960" dirty="0" smtClean="0"/>
              <a:t>1920  Entry </a:t>
            </a:r>
            <a:r>
              <a:rPr lang="en-US" altLang="ja-JP" sz="960" dirty="0"/>
              <a:t>into the League of </a:t>
            </a:r>
            <a:r>
              <a:rPr lang="en-US" altLang="ja-JP" sz="960" dirty="0" smtClean="0"/>
              <a:t>Nations.</a:t>
            </a:r>
            <a:endParaRPr lang="en-US" altLang="ja-JP" sz="960" dirty="0"/>
          </a:p>
          <a:p>
            <a:r>
              <a:rPr lang="en-US" altLang="ja-JP" sz="960" dirty="0" smtClean="0"/>
              <a:t>1931  Manchurian Incident.</a:t>
            </a:r>
            <a:endParaRPr lang="en-US" altLang="ja-JP" sz="960" dirty="0"/>
          </a:p>
          <a:p>
            <a:r>
              <a:rPr lang="en-US" altLang="ja-JP" sz="960" dirty="0" smtClean="0"/>
              <a:t>1932  5.15 </a:t>
            </a:r>
            <a:r>
              <a:rPr lang="en-US" altLang="ja-JP" sz="960" dirty="0"/>
              <a:t>Incident. </a:t>
            </a:r>
            <a:r>
              <a:rPr lang="en-US" altLang="ja-JP" sz="960" dirty="0" smtClean="0"/>
              <a:t> Prime </a:t>
            </a:r>
            <a:r>
              <a:rPr lang="en-US" altLang="ja-JP" sz="960" dirty="0"/>
              <a:t>Minister Tsuyoshi Inukai was murdered.</a:t>
            </a:r>
          </a:p>
          <a:p>
            <a:r>
              <a:rPr lang="en-US" altLang="ja-JP" sz="960" dirty="0" smtClean="0"/>
              <a:t>1933  Withdrawal </a:t>
            </a:r>
            <a:r>
              <a:rPr lang="en-US" altLang="ja-JP" sz="960" dirty="0"/>
              <a:t>from the League of </a:t>
            </a:r>
            <a:r>
              <a:rPr lang="en-US" altLang="ja-JP" sz="960" dirty="0" smtClean="0"/>
              <a:t>Nations.</a:t>
            </a:r>
            <a:endParaRPr lang="en-US" altLang="ja-JP" sz="960" dirty="0"/>
          </a:p>
          <a:p>
            <a:r>
              <a:rPr lang="en-US" altLang="ja-JP" sz="960" dirty="0" smtClean="0"/>
              <a:t>1936  2.26 </a:t>
            </a:r>
            <a:r>
              <a:rPr lang="en-US" altLang="ja-JP" sz="960" dirty="0"/>
              <a:t>Incident. </a:t>
            </a:r>
            <a:r>
              <a:rPr lang="en-US" altLang="ja-JP" sz="960" dirty="0" smtClean="0"/>
              <a:t> Finance </a:t>
            </a:r>
            <a:r>
              <a:rPr lang="en-US" altLang="ja-JP" sz="960" dirty="0"/>
              <a:t>Minister Korekiyo Takahashi and others were murdered.</a:t>
            </a:r>
          </a:p>
          <a:p>
            <a:r>
              <a:rPr lang="en-US" altLang="ja-JP" sz="960" dirty="0" smtClean="0"/>
              <a:t>1939  World </a:t>
            </a:r>
            <a:r>
              <a:rPr lang="en-US" altLang="ja-JP" sz="960" dirty="0"/>
              <a:t>War </a:t>
            </a:r>
            <a:r>
              <a:rPr lang="en-US" altLang="ja-JP" sz="960" dirty="0" smtClean="0"/>
              <a:t>II.</a:t>
            </a:r>
            <a:endParaRPr lang="en-US" altLang="ja-JP" sz="960" dirty="0"/>
          </a:p>
          <a:p>
            <a:r>
              <a:rPr lang="en-US" altLang="ja-JP" sz="960" dirty="0" smtClean="0"/>
              <a:t>1941  In </a:t>
            </a:r>
            <a:r>
              <a:rPr lang="en-US" altLang="ja-JP" sz="960" dirty="0"/>
              <a:t>November, USA presented the Hull=Note </a:t>
            </a:r>
            <a:r>
              <a:rPr lang="en-US" altLang="ja-JP" sz="960" dirty="0" smtClean="0"/>
              <a:t>that required </a:t>
            </a:r>
            <a:r>
              <a:rPr lang="en-US" altLang="ja-JP" sz="960" dirty="0"/>
              <a:t>concessions such as the withdrawal of Japan from China and Vietnam. </a:t>
            </a:r>
            <a:r>
              <a:rPr lang="en-US" altLang="ja-JP" sz="960" dirty="0" smtClean="0"/>
              <a:t> In </a:t>
            </a:r>
            <a:r>
              <a:rPr lang="en-US" altLang="ja-JP" sz="960" dirty="0"/>
              <a:t>December, the Pacific War.</a:t>
            </a:r>
          </a:p>
          <a:p>
            <a:r>
              <a:rPr lang="en-US" altLang="ja-JP" sz="960" dirty="0" smtClean="0"/>
              <a:t>1945  The </a:t>
            </a:r>
            <a:r>
              <a:rPr lang="en-US" altLang="ja-JP" sz="960" dirty="0"/>
              <a:t>end of the war</a:t>
            </a:r>
            <a:r>
              <a:rPr lang="en-US" altLang="ja-JP" sz="960" dirty="0" smtClean="0"/>
              <a:t>.  </a:t>
            </a:r>
            <a:r>
              <a:rPr lang="en-US" altLang="ja-JP" sz="960" dirty="0"/>
              <a:t>Next year, announcement of the Constitution of Japan. </a:t>
            </a:r>
            <a:r>
              <a:rPr lang="en-US" altLang="ja-JP" sz="960" dirty="0" smtClean="0"/>
              <a:t> Emperor </a:t>
            </a:r>
            <a:r>
              <a:rPr lang="en-US" altLang="ja-JP" sz="960" dirty="0"/>
              <a:t>became the symbol of Japan.</a:t>
            </a:r>
          </a:p>
          <a:p>
            <a:r>
              <a:rPr lang="en-US" altLang="ja-JP" sz="960" dirty="0" smtClean="0"/>
              <a:t>    Like </a:t>
            </a:r>
            <a:r>
              <a:rPr lang="en-US" altLang="ja-JP" sz="960" dirty="0"/>
              <a:t>this, until </a:t>
            </a:r>
            <a:r>
              <a:rPr lang="en-US" altLang="ja-JP" sz="960" dirty="0" smtClean="0"/>
              <a:t>the US </a:t>
            </a:r>
            <a:r>
              <a:rPr lang="en-US" altLang="ja-JP" sz="960" dirty="0"/>
              <a:t>Commodore Perry came to Uraga in 1853, Japan was in the Edo Period and almost completely under the isolation policy. </a:t>
            </a:r>
            <a:r>
              <a:rPr lang="en-US" altLang="ja-JP" sz="960" dirty="0" smtClean="0"/>
              <a:t> Until </a:t>
            </a:r>
            <a:r>
              <a:rPr lang="en-US" altLang="ja-JP" sz="960" dirty="0"/>
              <a:t>then, Japan had been ruled by the Edo Shogunate and Emperor had been customarily respected as </a:t>
            </a:r>
            <a:r>
              <a:rPr lang="en-US" altLang="ja-JP" sz="960" dirty="0" smtClean="0"/>
              <a:t>the </a:t>
            </a:r>
            <a:r>
              <a:rPr lang="en-US" altLang="ja-JP" sz="960" dirty="0"/>
              <a:t>head of Imperial Palace. </a:t>
            </a:r>
            <a:r>
              <a:rPr lang="en-US" altLang="ja-JP" sz="960" dirty="0" smtClean="0"/>
              <a:t> Each </a:t>
            </a:r>
            <a:r>
              <a:rPr lang="en-US" altLang="ja-JP" sz="960" dirty="0"/>
              <a:t>feudal clan against the Edo Shogunate gathered under the Emperor in order to overthrow the Edo Shogunate. </a:t>
            </a:r>
            <a:r>
              <a:rPr lang="en-US" altLang="ja-JP" sz="960" dirty="0" smtClean="0"/>
              <a:t> After </a:t>
            </a:r>
            <a:r>
              <a:rPr lang="en-US" altLang="ja-JP" sz="960" dirty="0"/>
              <a:t>the fall of Shogunate, the Constitution of Great Japanese Empire was promulgated in 1889 and the constitution expressly prescribed that the Emperor shall rule Japan. </a:t>
            </a:r>
            <a:r>
              <a:rPr lang="en-US" altLang="ja-JP" sz="960" dirty="0" smtClean="0"/>
              <a:t> In 1945, </a:t>
            </a:r>
            <a:r>
              <a:rPr lang="en-US" altLang="ja-JP" sz="960" dirty="0"/>
              <a:t>the World War II ended, and in </a:t>
            </a:r>
            <a:r>
              <a:rPr lang="en-US" altLang="ja-JP" sz="960" dirty="0" smtClean="0"/>
              <a:t>1946, </a:t>
            </a:r>
            <a:r>
              <a:rPr lang="en-US" altLang="ja-JP" sz="960" dirty="0"/>
              <a:t>the Constitution of Japan was </a:t>
            </a:r>
            <a:r>
              <a:rPr lang="en-US" altLang="ja-JP" sz="960" dirty="0" smtClean="0"/>
              <a:t>promulgated </a:t>
            </a:r>
            <a:r>
              <a:rPr lang="en-US" altLang="ja-JP" sz="960" dirty="0"/>
              <a:t>and the Emperor lost the political power and became the symbol of Japan. </a:t>
            </a:r>
            <a:r>
              <a:rPr lang="en-US" altLang="ja-JP" sz="960" dirty="0" smtClean="0"/>
              <a:t> In </a:t>
            </a:r>
            <a:r>
              <a:rPr lang="en-US" altLang="ja-JP" sz="960" dirty="0"/>
              <a:t>the Edo period </a:t>
            </a:r>
            <a:r>
              <a:rPr lang="en-US" altLang="ja-JP" sz="960" dirty="0" smtClean="0"/>
              <a:t>the </a:t>
            </a:r>
            <a:r>
              <a:rPr lang="en-US" altLang="ja-JP" sz="960" dirty="0"/>
              <a:t>Emperor customarily appointed the Shogun of Shogunate, from the Meiji Period </a:t>
            </a:r>
            <a:r>
              <a:rPr lang="en-US" altLang="ja-JP" sz="960" dirty="0" smtClean="0"/>
              <a:t>(1868-1912) until </a:t>
            </a:r>
            <a:r>
              <a:rPr lang="en-US" altLang="ja-JP" sz="960" dirty="0"/>
              <a:t>1945 he ruled Japan for himself, and in the postwar period he became the symbol and appoints the Prime Minister following </a:t>
            </a:r>
            <a:r>
              <a:rPr lang="en-US" altLang="ja-JP" sz="960" dirty="0" smtClean="0"/>
              <a:t>the nomination </a:t>
            </a:r>
            <a:r>
              <a:rPr lang="en-US" altLang="ja-JP" sz="960" dirty="0"/>
              <a:t>of </a:t>
            </a:r>
            <a:r>
              <a:rPr lang="en-US" altLang="ja-JP" sz="960" dirty="0" smtClean="0"/>
              <a:t>the Diet</a:t>
            </a:r>
            <a:r>
              <a:rPr lang="en-US" altLang="ja-JP" sz="960" dirty="0"/>
              <a:t>. </a:t>
            </a:r>
            <a:r>
              <a:rPr lang="en-US" altLang="ja-JP" sz="960" dirty="0" smtClean="0"/>
              <a:t> Like </a:t>
            </a:r>
            <a:r>
              <a:rPr lang="en-US" altLang="ja-JP" sz="960" dirty="0"/>
              <a:t>this, Japan has changed from a </a:t>
            </a:r>
            <a:r>
              <a:rPr lang="en-US" altLang="ja-JP" sz="960" dirty="0" smtClean="0"/>
              <a:t>feudalistic country </a:t>
            </a:r>
            <a:r>
              <a:rPr lang="en-US" altLang="ja-JP" sz="960" dirty="0"/>
              <a:t>to a democratic country in less than 100 years. </a:t>
            </a:r>
            <a:r>
              <a:rPr lang="en-US" altLang="ja-JP" sz="960" dirty="0" smtClean="0"/>
              <a:t> History </a:t>
            </a:r>
            <a:r>
              <a:rPr lang="en-US" altLang="ja-JP" sz="960" dirty="0"/>
              <a:t>of democracy of Japan is still shallow as compared with that of USA where the domestic war was eradicated and the democracy was established after the Civil War in 1861</a:t>
            </a:r>
            <a:r>
              <a:rPr lang="en-US" altLang="ja-JP" sz="960" dirty="0" smtClean="0"/>
              <a:t>.  And </a:t>
            </a:r>
            <a:r>
              <a:rPr lang="en-US" altLang="ja-JP" sz="960" dirty="0"/>
              <a:t>above all, the democracy in Japan has been maintained under the presence of US army in Japan and </a:t>
            </a:r>
            <a:r>
              <a:rPr lang="en-US" altLang="ja-JP" sz="960" dirty="0" smtClean="0"/>
              <a:t>has </a:t>
            </a:r>
            <a:r>
              <a:rPr lang="en-US" altLang="ja-JP" sz="960" dirty="0"/>
              <a:t>not been maintained by the force of Japanese itself</a:t>
            </a:r>
            <a:r>
              <a:rPr lang="en-US" altLang="ja-JP" sz="960" dirty="0" smtClean="0"/>
              <a:t>.</a:t>
            </a:r>
          </a:p>
          <a:p>
            <a:r>
              <a:rPr lang="en-US" altLang="ja-JP" sz="960" dirty="0"/>
              <a:t> </a:t>
            </a:r>
            <a:r>
              <a:rPr lang="en-US" altLang="ja-JP" sz="960" dirty="0" smtClean="0"/>
              <a:t> As </a:t>
            </a:r>
            <a:r>
              <a:rPr lang="en-US" altLang="ja-JP" sz="960" dirty="0"/>
              <a:t>for the history of wars of Japan with foreign countries, Japan advanced to Asia step by step.  When Japan advanced to Manchuria and caused the Manchurian Incident in 1931, the Chinese Nationalist Party appealed to the League of Nations and the League, accepting this, dispatched the Lytton Investigation Committee to Manchuria.  In 1933, the general assembly of the League passed, with favor 42 : objection 1 : abstention 1 (the objection is Japan and the abstention is Thailand), the advisory opinion toward Japan which required the withdrawal from Manchuria and other concessions.  But Japan withdrew from the League.  There is an opinion that, in 1941, USA came up with the Hull=Note which contained the unacceptable requirements such as withdrawal from China and Vietnam, and so Japan had to open the war against USA.  But we must not forget that at the point of withdrawal from the League, Japan had already been on the route of invasion.  On the other hand, in Japan, 5.15 Incident and 2.26 Incident were carried out by young officers of the navy and the army who supported the Emperor, and VIPs of government such as Prime Minister Tsuyoshi Inukai or Finance Minister Korekiyo Takahashi and others were murdered.  Although the rebel armies were suppressed and punished, these incidents made the parliamentarism powerless and Japan proceeded to the militarism.  We can think that if the powerful troop like US army were staying in the country, 5.15 Incident and 2.26 Incident did not occur and the democracy did not collapse.  Japan and Germany are same in the point that the democracy which was established to some extent collapsed.  On the other hand, in the present day, Japan has become a democratic and peaceful country.  But they are the democracy and peace under the presence of US army in Japan based on the US-Japan Security Treaty.   Namely, the </a:t>
            </a:r>
            <a:r>
              <a:rPr lang="en-US" altLang="ja-JP" sz="960" dirty="0" smtClean="0"/>
              <a:t>democracy and the </a:t>
            </a:r>
            <a:r>
              <a:rPr lang="en-US" altLang="ja-JP" sz="960" dirty="0"/>
              <a:t>peace </a:t>
            </a:r>
            <a:r>
              <a:rPr lang="en-US" altLang="ja-JP" sz="960" dirty="0" smtClean="0"/>
              <a:t>of </a:t>
            </a:r>
            <a:r>
              <a:rPr lang="en-US" altLang="ja-JP" sz="960"/>
              <a:t>Japan </a:t>
            </a:r>
            <a:r>
              <a:rPr lang="en-US" altLang="ja-JP" sz="960" smtClean="0"/>
              <a:t>are </a:t>
            </a:r>
            <a:r>
              <a:rPr lang="en-US" altLang="ja-JP" sz="960" dirty="0"/>
              <a:t>not maintained by the force of Japanese itself.</a:t>
            </a:r>
            <a:endParaRPr lang="en-US" altLang="ja-JP" sz="960" dirty="0" smtClean="0"/>
          </a:p>
        </p:txBody>
      </p:sp>
    </p:spTree>
    <p:extLst>
      <p:ext uri="{BB962C8B-B14F-4D97-AF65-F5344CB8AC3E}">
        <p14:creationId xmlns:p14="http://schemas.microsoft.com/office/powerpoint/2010/main" val="113364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182662" y="9454227"/>
            <a:ext cx="373174" cy="375592"/>
          </a:xfrm>
        </p:spPr>
        <p:txBody>
          <a:bodyPr/>
          <a:lstStyle/>
          <a:p>
            <a:pPr algn="l"/>
            <a:fld id="{654DB6B2-9E5C-4BA2-847C-367EC201CA58}" type="slidenum">
              <a:rPr kumimoji="1" lang="ja-JP" altLang="en-US" sz="1400" b="1" smtClean="0"/>
              <a:pPr algn="l"/>
              <a:t>4</a:t>
            </a:fld>
            <a:endParaRPr kumimoji="1" lang="ja-JP" altLang="en-US" sz="1400" b="1" dirty="0"/>
          </a:p>
        </p:txBody>
      </p:sp>
      <p:sp>
        <p:nvSpPr>
          <p:cNvPr id="6" name="テキスト ボックス 5"/>
          <p:cNvSpPr txBox="1"/>
          <p:nvPr/>
        </p:nvSpPr>
        <p:spPr>
          <a:xfrm>
            <a:off x="190624" y="344488"/>
            <a:ext cx="6336703" cy="9067098"/>
          </a:xfrm>
          <a:prstGeom prst="rect">
            <a:avLst/>
          </a:prstGeom>
          <a:solidFill>
            <a:srgbClr val="FFFFCC"/>
          </a:solidFill>
        </p:spPr>
        <p:txBody>
          <a:bodyPr wrap="square" rtlCol="0">
            <a:spAutoFit/>
          </a:bodyPr>
          <a:lstStyle/>
          <a:p>
            <a:r>
              <a:rPr lang="en-US" altLang="ja-JP" sz="960" dirty="0" smtClean="0"/>
              <a:t>If </a:t>
            </a:r>
            <a:r>
              <a:rPr lang="en-US" altLang="ja-JP" sz="960" dirty="0"/>
              <a:t>the Security Treaty is denounced and the US army withdraws from Japan, Japan will enter into the </a:t>
            </a:r>
            <a:r>
              <a:rPr lang="en-US" altLang="ja-JP" sz="960" dirty="0" smtClean="0"/>
              <a:t>situation </a:t>
            </a:r>
            <a:r>
              <a:rPr lang="en-US" altLang="ja-JP" sz="960" dirty="0"/>
              <a:t>under which military coups like those in prewar period may occur, the parliamentarism loses its power, and the militarism may come.</a:t>
            </a:r>
          </a:p>
          <a:p>
            <a:r>
              <a:rPr lang="en-US" altLang="ja-JP" sz="960" dirty="0" smtClean="0"/>
              <a:t>    But </a:t>
            </a:r>
            <a:r>
              <a:rPr lang="en-US" altLang="ja-JP" sz="960" dirty="0"/>
              <a:t>Japan is same as a colony as far as the troop of foreign country is staying in the country like now. </a:t>
            </a:r>
            <a:r>
              <a:rPr lang="en-US" altLang="ja-JP" sz="960" dirty="0" smtClean="0"/>
              <a:t> It </a:t>
            </a:r>
            <a:r>
              <a:rPr lang="en-US" altLang="ja-JP" sz="960" dirty="0"/>
              <a:t>is needless to say, if we see the present diplomacy of Japan. </a:t>
            </a:r>
            <a:r>
              <a:rPr lang="en-US" altLang="ja-JP" sz="960" dirty="0" smtClean="0"/>
              <a:t> It </a:t>
            </a:r>
            <a:r>
              <a:rPr lang="en-US" altLang="ja-JP" sz="960" dirty="0"/>
              <a:t>is a natural stream that Japanese will try to recover the dignity of independent country. </a:t>
            </a:r>
            <a:r>
              <a:rPr lang="en-US" altLang="ja-JP" sz="960" dirty="0" smtClean="0"/>
              <a:t> But</a:t>
            </a:r>
            <a:r>
              <a:rPr lang="en-US" altLang="ja-JP" sz="960" dirty="0"/>
              <a:t>, if the US army withdraws from Japan, the situation will be same as the prewar period</a:t>
            </a:r>
            <a:r>
              <a:rPr lang="en-US" altLang="ja-JP" sz="960" dirty="0" smtClean="0"/>
              <a:t>.</a:t>
            </a:r>
          </a:p>
          <a:p>
            <a:endParaRPr lang="en-US" altLang="ja-JP" sz="1100" dirty="0"/>
          </a:p>
          <a:p>
            <a:r>
              <a:rPr lang="en-US" altLang="ja-JP" sz="1100" b="1" dirty="0">
                <a:solidFill>
                  <a:srgbClr val="FF0000"/>
                </a:solidFill>
              </a:rPr>
              <a:t> </a:t>
            </a:r>
            <a:r>
              <a:rPr lang="en-US" altLang="ja-JP" sz="1100" b="1" dirty="0" smtClean="0">
                <a:solidFill>
                  <a:srgbClr val="FF0000"/>
                </a:solidFill>
              </a:rPr>
              <a:t>   </a:t>
            </a:r>
            <a:r>
              <a:rPr lang="en-US" altLang="ja-JP" sz="1400" b="1" dirty="0" smtClean="0">
                <a:solidFill>
                  <a:srgbClr val="FF0000"/>
                </a:solidFill>
              </a:rPr>
              <a:t>Future Politics</a:t>
            </a:r>
            <a:endParaRPr lang="en-US" altLang="ja-JP" sz="1400" b="1" dirty="0">
              <a:solidFill>
                <a:srgbClr val="FF0000"/>
              </a:solidFill>
            </a:endParaRPr>
          </a:p>
          <a:p>
            <a:endParaRPr lang="en-US" altLang="ja-JP" sz="1100" dirty="0"/>
          </a:p>
          <a:p>
            <a:r>
              <a:rPr lang="ja-JP" altLang="en-US" sz="960" dirty="0" smtClean="0"/>
              <a:t>    </a:t>
            </a:r>
            <a:r>
              <a:rPr lang="en-US" altLang="ja-JP" sz="960" dirty="0" smtClean="0"/>
              <a:t>Like this, if we think of the traditional politics of Japan, the future politics of Japan necessarily becomes visible.  Needless to say, there are a lot of wonderful things in the traditional politics of Japan also.  Especially, it seems </a:t>
            </a:r>
            <a:r>
              <a:rPr lang="en-US" altLang="ja-JP" sz="960" dirty="0"/>
              <a:t>that the authority of the Emperor </a:t>
            </a:r>
            <a:r>
              <a:rPr lang="en-US" altLang="ja-JP" sz="960" dirty="0" smtClean="0"/>
              <a:t>was the most important reason why Japan did not become a colony.  But, on the other hand, there are many points that must be improved.  The indispensable improvement to prevent the bankruptcy of national finance and the militarism is to abolish the Emperor System and to introduce the President System.  Considering what Japan did in Asian countries in wartime, considering that Japan was defeated in the war after atomic bombs were dropped, and considering that the top of political regime of Japan was the Emperor, this is the inevitable conclusion.  In </a:t>
            </a:r>
            <a:r>
              <a:rPr lang="en-US" altLang="ja-JP" sz="960" dirty="0"/>
              <a:t>the process of abolishing the Emperor System and introducing the President System, we must watch the attitude of members of Self-Defense Forces so that the Forces will stay under the civilian control. </a:t>
            </a:r>
            <a:r>
              <a:rPr lang="en-US" altLang="ja-JP" sz="960" dirty="0" smtClean="0"/>
              <a:t> Persons </a:t>
            </a:r>
            <a:r>
              <a:rPr lang="en-US" altLang="ja-JP" sz="960" dirty="0"/>
              <a:t>who may revive the militarism must not be given important positions in Self-Defense Forces. </a:t>
            </a:r>
            <a:endParaRPr lang="en-US" altLang="ja-JP" sz="960" dirty="0" smtClean="0"/>
          </a:p>
          <a:p>
            <a:r>
              <a:rPr lang="en-US" altLang="ja-JP" sz="960" dirty="0"/>
              <a:t> </a:t>
            </a:r>
            <a:r>
              <a:rPr lang="en-US" altLang="ja-JP" sz="960" dirty="0" smtClean="0"/>
              <a:t>   World Party Japan thinks </a:t>
            </a:r>
            <a:r>
              <a:rPr lang="en-US" altLang="ja-JP" sz="960" dirty="0"/>
              <a:t>that the Emperor is a great tradition of Japan, but it should not be in the political system but in the private sector and should be respected </a:t>
            </a:r>
            <a:r>
              <a:rPr lang="en-US" altLang="ja-JP" sz="960" dirty="0" smtClean="0"/>
              <a:t>privately or customarily.  Like </a:t>
            </a:r>
            <a:r>
              <a:rPr lang="en-US" altLang="ja-JP" sz="960" dirty="0"/>
              <a:t>status and holly land such as the Pope and Vatican of Christianity, Mecca of Islam, Varanasi of Hinduism, etc. that are respected by custom, the Emperor should be respected </a:t>
            </a:r>
            <a:r>
              <a:rPr lang="en-US" altLang="ja-JP" sz="960" dirty="0" smtClean="0"/>
              <a:t>privately or customarily.  At </a:t>
            </a:r>
            <a:r>
              <a:rPr lang="en-US" altLang="ja-JP" sz="960" dirty="0"/>
              <a:t>the time of abolition of </a:t>
            </a:r>
            <a:r>
              <a:rPr lang="en-US" altLang="ja-JP" sz="960" dirty="0" smtClean="0"/>
              <a:t>the Emperor </a:t>
            </a:r>
            <a:r>
              <a:rPr lang="en-US" altLang="ja-JP" sz="960" dirty="0"/>
              <a:t>System, a compensation such as lump sum, pension, etc. to Imperial Family and related people will be </a:t>
            </a:r>
            <a:r>
              <a:rPr lang="en-US" altLang="ja-JP" sz="960" dirty="0" smtClean="0"/>
              <a:t>necessary.</a:t>
            </a:r>
          </a:p>
          <a:p>
            <a:r>
              <a:rPr lang="en-US" altLang="ja-JP" sz="960" dirty="0" smtClean="0"/>
              <a:t>    All the states do not go bankrupt necessarily.</a:t>
            </a:r>
            <a:r>
              <a:rPr lang="ja-JP" altLang="en-US" sz="960" dirty="0"/>
              <a:t> </a:t>
            </a:r>
            <a:r>
              <a:rPr lang="ja-JP" altLang="en-US" sz="960" dirty="0" smtClean="0"/>
              <a:t> </a:t>
            </a:r>
            <a:r>
              <a:rPr lang="en-US" altLang="ja-JP" sz="960" dirty="0" smtClean="0"/>
              <a:t>In United Kingdom and USA where the Anglo-Saxons are dominant, there is no state bankruptcy.  In United Kingdom where democracy was born, there has been no state </a:t>
            </a:r>
            <a:r>
              <a:rPr lang="en-US" altLang="ja-JP" sz="960" dirty="0"/>
              <a:t>bankruptcy since the Glorious </a:t>
            </a:r>
            <a:r>
              <a:rPr lang="en-US" altLang="ja-JP" sz="960" dirty="0" smtClean="0"/>
              <a:t>Revolution that started in 1688.  In </a:t>
            </a:r>
            <a:r>
              <a:rPr lang="en-US" altLang="ja-JP" sz="960" dirty="0"/>
              <a:t>the Napoleonic </a:t>
            </a:r>
            <a:r>
              <a:rPr lang="en-US" altLang="ja-JP" sz="960" dirty="0" smtClean="0"/>
              <a:t>Wars that occurred from 1803, it was hard but United Kingdom withstood it.  Recently, there is a reform by the Prime Minister Thatcher</a:t>
            </a:r>
            <a:r>
              <a:rPr lang="ja-JP" altLang="en-US" sz="960" dirty="0" smtClean="0"/>
              <a:t> </a:t>
            </a:r>
            <a:r>
              <a:rPr lang="en-US" altLang="ja-JP" sz="960" dirty="0" smtClean="0"/>
              <a:t>who was the Prime Minister from 1979 to 1990.  She analyzed </a:t>
            </a:r>
            <a:r>
              <a:rPr lang="en-US" altLang="ja-JP" sz="960" dirty="0"/>
              <a:t>the situation </a:t>
            </a:r>
            <a:r>
              <a:rPr lang="en-US" altLang="ja-JP" sz="960" dirty="0" smtClean="0"/>
              <a:t>minutely, implemented what should be done with iron will, and </a:t>
            </a:r>
            <a:r>
              <a:rPr lang="en-US" altLang="ja-JP" sz="960" dirty="0"/>
              <a:t>got </a:t>
            </a:r>
            <a:r>
              <a:rPr lang="en-US" altLang="ja-JP" sz="960" dirty="0" smtClean="0"/>
              <a:t>a nickname “Iron Lady”.  On the other hand, in USA from 1981 to 1989, Reagan was the President, and he implemented a reform called the Reaganomics.  At present in USA, while the President is Obama and it is in the situation of financial crisis, the crisis will be overcome after all.  But, in Japan, as we can see in the history of Japan, the Tokuseirei or the Kienrei was issued, and the national finance went bankrupt many times.  </a:t>
            </a:r>
            <a:r>
              <a:rPr lang="en-US" altLang="ja-JP" sz="960" dirty="0"/>
              <a:t>So, easy-money </a:t>
            </a:r>
            <a:r>
              <a:rPr lang="en-US" altLang="ja-JP" sz="960" dirty="0" smtClean="0"/>
              <a:t>policy that is based on the theory of Keynesian economics that aims to control the effective demand is not applicable in Japan.  Appropriate administration of economy following the Keynesian economics is possible in country where the national finance does not go bankrupt like United Kingdom and USA.  Due to the traditional politics of ruling class of Japan that sill continues even in the present age, the redemption of national bond will be stopped or national bond will become no </a:t>
            </a:r>
            <a:r>
              <a:rPr lang="en-US" altLang="ja-JP" sz="960" dirty="0"/>
              <a:t>better than </a:t>
            </a:r>
            <a:r>
              <a:rPr lang="en-US" altLang="ja-JP" sz="960" dirty="0" smtClean="0"/>
              <a:t>wastepaper before long.</a:t>
            </a:r>
          </a:p>
          <a:p>
            <a:r>
              <a:rPr lang="en-US" altLang="ja-JP" sz="960" dirty="0"/>
              <a:t> </a:t>
            </a:r>
            <a:r>
              <a:rPr lang="en-US" altLang="ja-JP" sz="960" dirty="0" smtClean="0"/>
              <a:t>   The state bankruptcy is an evidence that the state is not a civilized state.  When a state went bankrupt due to the traditional politics of ruling class, ordinary nation must clear up the mess of the ruling class.  The ruling class is trying to tax asset that diligent nation saved by harsh thrift.</a:t>
            </a:r>
            <a:r>
              <a:rPr lang="ja-JP" altLang="en-US" sz="960" dirty="0"/>
              <a:t> </a:t>
            </a:r>
            <a:r>
              <a:rPr lang="ja-JP" altLang="en-US" sz="960" dirty="0" smtClean="0"/>
              <a:t> </a:t>
            </a:r>
            <a:r>
              <a:rPr lang="en-US" altLang="ja-JP" sz="960" dirty="0" smtClean="0"/>
              <a:t>A politician </a:t>
            </a:r>
            <a:r>
              <a:rPr lang="en-US" altLang="ja-JP" sz="960" dirty="0"/>
              <a:t>shamelessly </a:t>
            </a:r>
            <a:r>
              <a:rPr lang="en-US" altLang="ja-JP" sz="960" dirty="0" smtClean="0"/>
              <a:t>says, “The financial asset of nation is 200% of GDP.  Can’t we make this usable for the state?”.  Namely,</a:t>
            </a:r>
            <a:r>
              <a:rPr lang="ja-JP" altLang="en-US" sz="960" dirty="0"/>
              <a:t> </a:t>
            </a:r>
            <a:r>
              <a:rPr lang="en-US" altLang="ja-JP" sz="960" dirty="0" smtClean="0"/>
              <a:t>the traditional political regime is the state slavery.</a:t>
            </a:r>
          </a:p>
          <a:p>
            <a:r>
              <a:rPr lang="en-US" altLang="ja-JP" sz="960" dirty="0" smtClean="0"/>
              <a:t>    Then, when will the movement of abolishing the Emperor System and introducing the President System take place among the whole nation?  Basically, following 3 cases are possible.</a:t>
            </a:r>
          </a:p>
          <a:p>
            <a:r>
              <a:rPr lang="en-US" altLang="ja-JP" sz="960" dirty="0" smtClean="0"/>
              <a:t>1. When a motion of amending the constitution is made to the National Diet.</a:t>
            </a:r>
          </a:p>
          <a:p>
            <a:r>
              <a:rPr lang="en-US" altLang="ja-JP" sz="960" dirty="0" smtClean="0"/>
              <a:t>2. When the state bankruptcy occurred.</a:t>
            </a:r>
          </a:p>
          <a:p>
            <a:r>
              <a:rPr lang="en-US" altLang="ja-JP" sz="960" dirty="0" smtClean="0"/>
              <a:t>3. When </a:t>
            </a:r>
            <a:r>
              <a:rPr lang="en-US" altLang="ja-JP" sz="960" dirty="0"/>
              <a:t>the </a:t>
            </a:r>
            <a:r>
              <a:rPr lang="en-US" altLang="ja-JP" sz="960" dirty="0" smtClean="0"/>
              <a:t>U.S</a:t>
            </a:r>
            <a:r>
              <a:rPr lang="en-US" altLang="ja-JP" sz="960" dirty="0"/>
              <a:t>.‐Japan Security </a:t>
            </a:r>
            <a:r>
              <a:rPr lang="en-US" altLang="ja-JP" sz="960" dirty="0" smtClean="0"/>
              <a:t>Treaty is denounced and the U.S. troop withdraws from Japan.</a:t>
            </a:r>
          </a:p>
          <a:p>
            <a:r>
              <a:rPr lang="en-US" altLang="ja-JP" sz="960" dirty="0" smtClean="0"/>
              <a:t>When one of these three happened, </a:t>
            </a:r>
            <a:r>
              <a:rPr lang="en-US" altLang="ja-JP" sz="960" dirty="0"/>
              <a:t>the </a:t>
            </a:r>
            <a:r>
              <a:rPr lang="en-US" altLang="ja-JP" sz="960" dirty="0" smtClean="0"/>
              <a:t>debate for the abolition of the Emperor System will occur among ordinary people.  In the present National Diet, even </a:t>
            </a:r>
            <a:r>
              <a:rPr lang="en-US" altLang="ja-JP" sz="960" dirty="0"/>
              <a:t>the parliamentary investigation </a:t>
            </a:r>
            <a:r>
              <a:rPr lang="en-US" altLang="ja-JP" sz="960" dirty="0" smtClean="0"/>
              <a:t>rights is not utilized.  In the article 62 of </a:t>
            </a:r>
            <a:r>
              <a:rPr lang="en-US" altLang="ja-JP" sz="960" dirty="0"/>
              <a:t>constitution, </a:t>
            </a:r>
            <a:r>
              <a:rPr lang="en-US" altLang="ja-JP" sz="960" dirty="0" smtClean="0"/>
              <a:t>the parliamentary </a:t>
            </a:r>
            <a:r>
              <a:rPr lang="en-US" altLang="ja-JP" sz="960" dirty="0"/>
              <a:t>investigation </a:t>
            </a:r>
            <a:r>
              <a:rPr lang="en-US" altLang="ja-JP" sz="960" dirty="0" smtClean="0"/>
              <a:t>rights is stipulated as, “Each </a:t>
            </a:r>
            <a:r>
              <a:rPr lang="en-US" altLang="ja-JP" sz="960" dirty="0"/>
              <a:t>House may conduct investigations in relation to government, and may demand the presence and testimony of witnesses, and the production of </a:t>
            </a:r>
            <a:r>
              <a:rPr lang="en-US" altLang="ja-JP" sz="960" dirty="0" smtClean="0"/>
              <a:t>records”.  But, actually, although the Ministry of Finance makes a budget that is the cause of the state bankruptcy every year, the parliament members, who were elected by election, do not utilize this right.  It is said that there are funds called the buried gold in </a:t>
            </a:r>
            <a:r>
              <a:rPr lang="en-US" altLang="ja-JP" sz="960" dirty="0"/>
              <a:t>each </a:t>
            </a:r>
            <a:r>
              <a:rPr lang="en-US" altLang="ja-JP" sz="960" dirty="0" smtClean="0"/>
              <a:t>ministry, but the Diet members do not investigate this utilizing this right.  It is highly probable that among three conditions above, the amendment of constitution and the state bankruptcy will occur in the near future.  Democracy, where a person</a:t>
            </a:r>
            <a:r>
              <a:rPr lang="ja-JP" altLang="en-US" sz="960" dirty="0" smtClean="0"/>
              <a:t> </a:t>
            </a:r>
            <a:r>
              <a:rPr lang="en-US" altLang="ja-JP" sz="960" dirty="0" smtClean="0"/>
              <a:t>who is in the hereditary position is neither a symbol of state </a:t>
            </a:r>
            <a:r>
              <a:rPr lang="en-US" altLang="ja-JP" sz="960" dirty="0"/>
              <a:t>n</a:t>
            </a:r>
            <a:r>
              <a:rPr lang="en-US" altLang="ja-JP" sz="960" dirty="0" smtClean="0"/>
              <a:t>or the governor of a state but those who were elected by election administer </a:t>
            </a:r>
            <a:r>
              <a:rPr lang="en-US" altLang="ja-JP" sz="960" dirty="0"/>
              <a:t>the </a:t>
            </a:r>
            <a:r>
              <a:rPr lang="en-US" altLang="ja-JP" sz="960" dirty="0" smtClean="0"/>
              <a:t>politics, </a:t>
            </a:r>
            <a:r>
              <a:rPr lang="en-US" altLang="ja-JP" sz="960" dirty="0"/>
              <a:t>is </a:t>
            </a:r>
            <a:r>
              <a:rPr lang="en-US" altLang="ja-JP" sz="960" dirty="0" smtClean="0"/>
              <a:t>the inevitability of history.  When one of the above three conditions is fulfilled, the inevitability or the stream of the history will become clear.  Namely, the movement of the abolition of the Emperor System or a movement comparable to this will occur.</a:t>
            </a:r>
          </a:p>
          <a:p>
            <a:r>
              <a:rPr lang="en-US" altLang="ja-JP" sz="960" dirty="0" smtClean="0"/>
              <a:t>    If </a:t>
            </a:r>
            <a:r>
              <a:rPr lang="en-US" altLang="ja-JP" sz="960" dirty="0"/>
              <a:t>the Emperor System is abolished, an authority, that rules Japan instead of the Emperor, is necessary.  Without the authority, civil war shall break out.  </a:t>
            </a:r>
            <a:r>
              <a:rPr lang="en-US" altLang="ja-JP" sz="960" dirty="0" smtClean="0"/>
              <a:t>In </a:t>
            </a:r>
            <a:r>
              <a:rPr lang="en-US" altLang="ja-JP" sz="960" dirty="0"/>
              <a:t>the World Federation, the supreme authority is </a:t>
            </a:r>
            <a:r>
              <a:rPr lang="en-US" altLang="ja-JP" sz="960" dirty="0" smtClean="0"/>
              <a:t>the </a:t>
            </a:r>
            <a:r>
              <a:rPr lang="en-US" altLang="ja-JP" sz="960" dirty="0"/>
              <a:t>World Parliament, </a:t>
            </a:r>
            <a:endParaRPr lang="en-US" altLang="ja-JP" sz="960" dirty="0" smtClean="0"/>
          </a:p>
        </p:txBody>
      </p:sp>
    </p:spTree>
    <p:extLst>
      <p:ext uri="{BB962C8B-B14F-4D97-AF65-F5344CB8AC3E}">
        <p14:creationId xmlns:p14="http://schemas.microsoft.com/office/powerpoint/2010/main" val="2836269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307175" y="9323802"/>
            <a:ext cx="277788" cy="380117"/>
          </a:xfrm>
        </p:spPr>
        <p:txBody>
          <a:bodyPr/>
          <a:lstStyle/>
          <a:p>
            <a:fld id="{654DB6B2-9E5C-4BA2-847C-367EC201CA58}" type="slidenum">
              <a:rPr kumimoji="1" lang="ja-JP" altLang="en-US" sz="1400" b="1" smtClean="0"/>
              <a:t>5</a:t>
            </a:fld>
            <a:endParaRPr kumimoji="1" lang="ja-JP" altLang="en-US" sz="1400" b="1" dirty="0"/>
          </a:p>
        </p:txBody>
      </p:sp>
      <p:sp>
        <p:nvSpPr>
          <p:cNvPr id="5" name="テキスト ボックス 4"/>
          <p:cNvSpPr txBox="1"/>
          <p:nvPr/>
        </p:nvSpPr>
        <p:spPr>
          <a:xfrm>
            <a:off x="329655" y="8071716"/>
            <a:ext cx="6092453" cy="1126462"/>
          </a:xfrm>
          <a:prstGeom prst="rect">
            <a:avLst/>
          </a:prstGeom>
          <a:noFill/>
        </p:spPr>
        <p:txBody>
          <a:bodyPr wrap="square" rtlCol="0">
            <a:spAutoFit/>
          </a:bodyPr>
          <a:lstStyle/>
          <a:p>
            <a:r>
              <a:rPr kumimoji="1" lang="en-US" altLang="ja-JP" sz="960" dirty="0" smtClean="0"/>
              <a:t>    The World Party Japan is a branch of the World Party and has about 15 members.  Relation between the World Party and the World Party Japan is a customary relation and, legally, documents and contracts are not exchanged.  This is a measure to minimize legal problems that may emerge when branch </a:t>
            </a:r>
            <a:r>
              <a:rPr lang="en-US" altLang="ja-JP" sz="960" dirty="0" smtClean="0"/>
              <a:t>in</a:t>
            </a:r>
            <a:r>
              <a:rPr kumimoji="1" lang="en-US" altLang="ja-JP" sz="960" dirty="0" smtClean="0"/>
              <a:t> each country officially registers it with government office.  A related organization World Government Institute is writing “A Draft of World Parliament Statue” and “A Draft of Constitution of World Federation”.  Theses have not been completed yet but basic thought is written and these are published on the Internet.  The World Government Institute Japan has mostly completed “A Draft of New Constitution of Japan”, and this is published on the Internet. </a:t>
            </a:r>
          </a:p>
        </p:txBody>
      </p:sp>
      <p:pic>
        <p:nvPicPr>
          <p:cNvPr id="8" name="Picture 2" descr="H:\photo\Ghana-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3616" y="5451541"/>
            <a:ext cx="3287206" cy="2160240"/>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3861048" y="5465655"/>
            <a:ext cx="2495914" cy="2671501"/>
          </a:xfrm>
          <a:prstGeom prst="rect">
            <a:avLst/>
          </a:prstGeom>
          <a:noFill/>
        </p:spPr>
        <p:txBody>
          <a:bodyPr wrap="square" rtlCol="0">
            <a:spAutoFit/>
          </a:bodyPr>
          <a:lstStyle/>
          <a:p>
            <a:pPr algn="ctr"/>
            <a:r>
              <a:rPr lang="ja-JP" altLang="en-US" sz="1100" dirty="0" smtClean="0"/>
              <a:t>　</a:t>
            </a:r>
            <a:r>
              <a:rPr lang="en-US" altLang="ja-JP" sz="1700" dirty="0" smtClean="0">
                <a:solidFill>
                  <a:srgbClr val="FF0000"/>
                </a:solidFill>
              </a:rPr>
              <a:t>Source of Authority of</a:t>
            </a:r>
          </a:p>
          <a:p>
            <a:pPr algn="ctr"/>
            <a:r>
              <a:rPr lang="en-US" altLang="ja-JP" sz="1700" dirty="0" smtClean="0">
                <a:solidFill>
                  <a:srgbClr val="FF0000"/>
                </a:solidFill>
              </a:rPr>
              <a:t>the World Party is International Cooperation</a:t>
            </a:r>
            <a:r>
              <a:rPr lang="ja-JP" altLang="en-US" sz="800" dirty="0"/>
              <a:t>　</a:t>
            </a:r>
          </a:p>
          <a:p>
            <a:endParaRPr lang="en-US" altLang="ja-JP" sz="1100" dirty="0" smtClean="0"/>
          </a:p>
          <a:p>
            <a:r>
              <a:rPr lang="en-US" altLang="ja-JP" sz="960" dirty="0" smtClean="0"/>
              <a:t>    The World Party held the First World Party Convention in Ghana, Africa, in August in 2011.  The photograph shows the World Party Convention.  The Convention will be held once in four years, in 2015 and 2019.  Major matters in the first Convention were that the World Party Statute and the World Party Declaration were adopted.  We will be in action based on these Statute and Declaration.  The source or the base of the authority of the World Party is the international cooperation. </a:t>
            </a:r>
            <a:endParaRPr lang="en-US" altLang="ja-JP" sz="1100" dirty="0" smtClean="0"/>
          </a:p>
        </p:txBody>
      </p:sp>
      <p:sp>
        <p:nvSpPr>
          <p:cNvPr id="2" name="テキスト ボックス 1"/>
          <p:cNvSpPr txBox="1"/>
          <p:nvPr/>
        </p:nvSpPr>
        <p:spPr>
          <a:xfrm>
            <a:off x="368896" y="1381457"/>
            <a:ext cx="6196548" cy="369332"/>
          </a:xfrm>
          <a:prstGeom prst="rect">
            <a:avLst/>
          </a:prstGeom>
          <a:gradFill>
            <a:gsLst>
              <a:gs pos="0">
                <a:srgbClr val="9966FF"/>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kumimoji="1" lang="en-US" altLang="ja-JP" dirty="0" smtClean="0">
                <a:solidFill>
                  <a:srgbClr val="FF0000"/>
                </a:solidFill>
              </a:rPr>
              <a:t>Present Situation of the World Federation Movement</a:t>
            </a:r>
            <a:endParaRPr kumimoji="1" lang="ja-JP" altLang="en-US" dirty="0">
              <a:solidFill>
                <a:srgbClr val="FF0000"/>
              </a:solidFill>
            </a:endParaRPr>
          </a:p>
        </p:txBody>
      </p:sp>
      <p:sp>
        <p:nvSpPr>
          <p:cNvPr id="3" name="テキスト ボックス 2"/>
          <p:cNvSpPr txBox="1"/>
          <p:nvPr/>
        </p:nvSpPr>
        <p:spPr>
          <a:xfrm>
            <a:off x="329655" y="1784647"/>
            <a:ext cx="6196548" cy="3681008"/>
          </a:xfrm>
          <a:prstGeom prst="rect">
            <a:avLst/>
          </a:prstGeom>
          <a:noFill/>
        </p:spPr>
        <p:txBody>
          <a:bodyPr wrap="square" rtlCol="0">
            <a:spAutoFit/>
          </a:bodyPr>
          <a:lstStyle/>
          <a:p>
            <a:r>
              <a:rPr kumimoji="1" lang="ja-JP" altLang="en-US" sz="960" dirty="0" smtClean="0"/>
              <a:t>    </a:t>
            </a:r>
            <a:r>
              <a:rPr kumimoji="1" lang="en-US" altLang="ja-JP" sz="960" dirty="0" smtClean="0"/>
              <a:t>At present, the biggest movement to establish </a:t>
            </a:r>
            <a:r>
              <a:rPr lang="en-US" altLang="ja-JP" sz="960" dirty="0" smtClean="0"/>
              <a:t>the</a:t>
            </a:r>
            <a:r>
              <a:rPr kumimoji="1" lang="en-US" altLang="ja-JP" sz="960" dirty="0" smtClean="0"/>
              <a:t> World Federation is </a:t>
            </a:r>
            <a:r>
              <a:rPr lang="en-US" altLang="ja-JP" sz="960" dirty="0" err="1" smtClean="0"/>
              <a:t>WFM</a:t>
            </a:r>
            <a:r>
              <a:rPr lang="en-US" altLang="ja-JP" sz="960" dirty="0" smtClean="0"/>
              <a:t> (World </a:t>
            </a:r>
            <a:r>
              <a:rPr lang="en-US" altLang="ja-JP" sz="960" dirty="0"/>
              <a:t>Federalist </a:t>
            </a:r>
            <a:r>
              <a:rPr lang="en-US" altLang="ja-JP" sz="960" dirty="0" smtClean="0"/>
              <a:t>Movement) .  This NGO has the headquarters </a:t>
            </a:r>
            <a:r>
              <a:rPr lang="en-US" altLang="ja-JP" sz="960" smtClean="0"/>
              <a:t>in a </a:t>
            </a:r>
            <a:r>
              <a:rPr lang="en-US" altLang="ja-JP" sz="960" dirty="0" smtClean="0"/>
              <a:t>building in front of the headquarters of the United Nation in New York.  So far, </a:t>
            </a:r>
            <a:r>
              <a:rPr lang="en-US" altLang="ja-JP" sz="960" dirty="0" err="1" smtClean="0"/>
              <a:t>WFM</a:t>
            </a:r>
            <a:r>
              <a:rPr lang="en-US" altLang="ja-JP" sz="960" dirty="0" smtClean="0"/>
              <a:t> has been active mainly in the movement to establish the World Federation by evolving the United Nations.  It has been playing a central role in the worldwide gathering of NGO called the “Hague Appeal </a:t>
            </a:r>
            <a:r>
              <a:rPr lang="ja-JP" altLang="en-US" sz="960" dirty="0" smtClean="0"/>
              <a:t>ｆｏｒ</a:t>
            </a:r>
            <a:r>
              <a:rPr lang="en-US" altLang="ja-JP" sz="960" dirty="0" smtClean="0"/>
              <a:t>Peace” and in the foundation of the ICC (International Criminal Court).  In Japan, there is </a:t>
            </a:r>
            <a:r>
              <a:rPr lang="en-US" altLang="ja-JP" sz="960" dirty="0" err="1" smtClean="0"/>
              <a:t>WFM</a:t>
            </a:r>
            <a:r>
              <a:rPr lang="en-US" altLang="ja-JP" sz="960" dirty="0" smtClean="0"/>
              <a:t>-Japan that is a chapter of </a:t>
            </a:r>
            <a:r>
              <a:rPr lang="en-US" altLang="ja-JP" sz="960" dirty="0" err="1" smtClean="0"/>
              <a:t>WFM</a:t>
            </a:r>
            <a:r>
              <a:rPr lang="en-US" altLang="ja-JP" sz="960" dirty="0" smtClean="0"/>
              <a:t>.  </a:t>
            </a:r>
            <a:r>
              <a:rPr lang="en-US" altLang="ja-JP" sz="960" dirty="0" err="1" smtClean="0"/>
              <a:t>WFM</a:t>
            </a:r>
            <a:r>
              <a:rPr lang="en-US" altLang="ja-JP" sz="960" dirty="0" smtClean="0"/>
              <a:t>-Japan contributed in carrying the resolution of the National Diet that the establishment of the World Federation is the policy of state.  There are some other organizations also.</a:t>
            </a:r>
          </a:p>
          <a:p>
            <a:r>
              <a:rPr lang="en-US" altLang="ja-JP" sz="960" dirty="0" smtClean="0"/>
              <a:t>    On the other hand, the World Party is an international party composed of headquarters and branches, has branches in about 50 countries, and has about 140 members.  It was founded in Japan in 1998 aiming to establish the World Federation.  The headquarters is </a:t>
            </a:r>
            <a:r>
              <a:rPr lang="en-US" altLang="ja-JP" sz="960" dirty="0"/>
              <a:t>not </a:t>
            </a:r>
            <a:r>
              <a:rPr lang="en-US" altLang="ja-JP" sz="960" dirty="0" smtClean="0"/>
              <a:t>incorporated and so it is a private group.  The first policy is to found the World Parliament without the legislative power whose seats are in proportion to population of each country.  If the Parliament functions well, it will be vested with the legislative power, will establish the world constitution, and will establish the World Federation.  There is the World Government in the World Federation, and the World Government is concerned with only the limited aspects of society.  Namely</a:t>
            </a:r>
            <a:r>
              <a:rPr lang="en-US" altLang="ja-JP" sz="960" dirty="0"/>
              <a:t>, in principle, it is concerned with only the administration of military </a:t>
            </a:r>
            <a:r>
              <a:rPr lang="en-US" altLang="ja-JP" sz="960" dirty="0" smtClean="0"/>
              <a:t>forces, </a:t>
            </a:r>
            <a:r>
              <a:rPr lang="en-US" altLang="ja-JP" sz="960" dirty="0"/>
              <a:t>the issuance of currency, and other political and economic problems that individual country cannot solve alone. </a:t>
            </a:r>
            <a:r>
              <a:rPr lang="en-US" altLang="ja-JP" sz="960" dirty="0" smtClean="0"/>
              <a:t> Other </a:t>
            </a:r>
            <a:r>
              <a:rPr lang="en-US" altLang="ja-JP" sz="960" dirty="0"/>
              <a:t>aspects of society such as religion, political and economic system like liberalism or communism, industry, agriculture, commerce, science, arts, sports, tradition, and so on are left free to each country</a:t>
            </a:r>
            <a:r>
              <a:rPr lang="en-US" altLang="ja-JP" sz="960" dirty="0" smtClean="0"/>
              <a:t>.  Therefore, in the World Federation, one country can declare the liberalism and another country can declare the communism.  Furthermore, religion </a:t>
            </a:r>
            <a:r>
              <a:rPr lang="en-US" altLang="ja-JP" sz="960" dirty="0"/>
              <a:t>is recognized as a private matter and so any religion is allowed in the World </a:t>
            </a:r>
            <a:r>
              <a:rPr lang="en-US" altLang="ja-JP" sz="960" dirty="0" smtClean="0"/>
              <a:t>Party</a:t>
            </a:r>
            <a:r>
              <a:rPr lang="en-US" altLang="ja-JP" sz="960" dirty="0"/>
              <a:t>. </a:t>
            </a:r>
            <a:r>
              <a:rPr lang="en-US" altLang="ja-JP" sz="960" dirty="0" smtClean="0"/>
              <a:t> Although World </a:t>
            </a:r>
            <a:r>
              <a:rPr lang="en-US" altLang="ja-JP" sz="960" dirty="0"/>
              <a:t>Party has </a:t>
            </a:r>
            <a:r>
              <a:rPr lang="en-US" altLang="ja-JP" sz="960" dirty="0" smtClean="0"/>
              <a:t>a </a:t>
            </a:r>
            <a:r>
              <a:rPr lang="en-US" altLang="ja-JP" sz="960" dirty="0"/>
              <a:t>branch in each </a:t>
            </a:r>
            <a:r>
              <a:rPr lang="en-US" altLang="ja-JP" sz="960" dirty="0" smtClean="0"/>
              <a:t>country, there is no exchange of official document between the headquarters and the branches.  The relation between the headquarters and the braches is customary one.  This is a measure to simplify the procedure when a branch is registered with the governmental office in each country.</a:t>
            </a:r>
          </a:p>
          <a:p>
            <a:r>
              <a:rPr lang="en-US" altLang="ja-JP" sz="960" dirty="0" smtClean="0"/>
              <a:t>    At present, there is no World Federation and World Government.  So, the World Party is aiming to establish the World Parliament without the legislative power like the European Parliament.</a:t>
            </a:r>
            <a:endParaRPr lang="en-US" altLang="ja-JP" sz="960" dirty="0"/>
          </a:p>
        </p:txBody>
      </p:sp>
      <p:sp>
        <p:nvSpPr>
          <p:cNvPr id="10" name="テキスト ボックス 9"/>
          <p:cNvSpPr txBox="1"/>
          <p:nvPr/>
        </p:nvSpPr>
        <p:spPr>
          <a:xfrm>
            <a:off x="353616" y="377587"/>
            <a:ext cx="6196548" cy="830997"/>
          </a:xfrm>
          <a:prstGeom prst="rect">
            <a:avLst/>
          </a:prstGeom>
          <a:solidFill>
            <a:srgbClr val="FFFFCC"/>
          </a:solidFill>
        </p:spPr>
        <p:txBody>
          <a:bodyPr wrap="square" rtlCol="0">
            <a:spAutoFit/>
          </a:bodyPr>
          <a:lstStyle/>
          <a:p>
            <a:r>
              <a:rPr lang="en-US" altLang="ja-JP" sz="960" dirty="0"/>
              <a:t>a</a:t>
            </a:r>
            <a:r>
              <a:rPr lang="en-US" altLang="ja-JP" sz="960" dirty="0" smtClean="0"/>
              <a:t>nd the authority of the President System in Japan is the President, National Diet, and the Court.  Pillars that support these authorities are international political parties like the World Party.  The World Party was, aiming to be a political party that will exist even after 1000 years, founded based on these thoughts.  This is written in also “World Party Declaration” adopted in the World Party Convention held in Ghana, Africa, in 2011.  The World Party Convention is held once in four years.  So, the Second World Party Convection will be held in 2015. </a:t>
            </a:r>
          </a:p>
        </p:txBody>
      </p:sp>
      <p:sp>
        <p:nvSpPr>
          <p:cNvPr id="11" name="テキスト ボックス 10"/>
          <p:cNvSpPr txBox="1"/>
          <p:nvPr/>
        </p:nvSpPr>
        <p:spPr>
          <a:xfrm>
            <a:off x="1045676" y="7681112"/>
            <a:ext cx="1903085" cy="387798"/>
          </a:xfrm>
          <a:prstGeom prst="rect">
            <a:avLst/>
          </a:prstGeom>
          <a:noFill/>
        </p:spPr>
        <p:txBody>
          <a:bodyPr wrap="none" rtlCol="0">
            <a:spAutoFit/>
          </a:bodyPr>
          <a:lstStyle/>
          <a:p>
            <a:pPr algn="ctr"/>
            <a:r>
              <a:rPr kumimoji="1" lang="en-US" altLang="ja-JP" sz="960" dirty="0" smtClean="0"/>
              <a:t>The First World Party Convention </a:t>
            </a:r>
          </a:p>
          <a:p>
            <a:pPr algn="ctr"/>
            <a:r>
              <a:rPr lang="en-US" altLang="ja-JP" sz="960" dirty="0" smtClean="0"/>
              <a:t>Ghana, Africa, August 2011</a:t>
            </a:r>
            <a:endParaRPr kumimoji="1" lang="ja-JP" altLang="en-US" sz="960" dirty="0"/>
          </a:p>
        </p:txBody>
      </p:sp>
    </p:spTree>
    <p:extLst>
      <p:ext uri="{BB962C8B-B14F-4D97-AF65-F5344CB8AC3E}">
        <p14:creationId xmlns:p14="http://schemas.microsoft.com/office/powerpoint/2010/main" val="4162462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93468" y="857825"/>
            <a:ext cx="3096344" cy="1169551"/>
          </a:xfrm>
          <a:prstGeom prst="rect">
            <a:avLst/>
          </a:prstGeom>
          <a:solidFill>
            <a:schemeClr val="accent5">
              <a:lumMod val="20000"/>
              <a:lumOff val="80000"/>
            </a:schemeClr>
          </a:solidFill>
        </p:spPr>
        <p:txBody>
          <a:bodyPr wrap="square" rtlCol="0">
            <a:spAutoFit/>
          </a:bodyPr>
          <a:lstStyle/>
          <a:p>
            <a:r>
              <a:rPr lang="ja-JP" altLang="en-US" b="1" dirty="0" smtClean="0">
                <a:solidFill>
                  <a:srgbClr val="0000FF"/>
                </a:solidFill>
              </a:rPr>
              <a:t>　ＩＮＴＥＲＮＡＴＩＯＮＡＬ</a:t>
            </a:r>
            <a:r>
              <a:rPr lang="ja-JP" altLang="en-US" b="1" dirty="0">
                <a:solidFill>
                  <a:srgbClr val="0000FF"/>
                </a:solidFill>
              </a:rPr>
              <a:t> </a:t>
            </a:r>
            <a:r>
              <a:rPr lang="en-US" altLang="ja-JP" b="1" dirty="0" smtClean="0">
                <a:solidFill>
                  <a:srgbClr val="0000FF"/>
                </a:solidFill>
              </a:rPr>
              <a:t>POLICY</a:t>
            </a:r>
            <a:endParaRPr lang="en-US" altLang="ja-JP" b="1" dirty="0">
              <a:solidFill>
                <a:srgbClr val="0000FF"/>
              </a:solidFill>
            </a:endParaRPr>
          </a:p>
          <a:p>
            <a:endParaRPr lang="en-US" altLang="ja-JP" sz="800" b="1" dirty="0"/>
          </a:p>
          <a:p>
            <a:r>
              <a:rPr lang="en-US" altLang="ja-JP" sz="1050" b="1" dirty="0" smtClean="0"/>
              <a:t>Respect for the United Nations</a:t>
            </a:r>
            <a:endParaRPr lang="ja-JP" altLang="en-US" sz="1050" dirty="0"/>
          </a:p>
          <a:p>
            <a:r>
              <a:rPr lang="en-US" altLang="ja-JP" sz="1050" b="1" dirty="0" smtClean="0"/>
              <a:t>The Mahatma </a:t>
            </a:r>
            <a:r>
              <a:rPr lang="en-US" altLang="ja-JP" sz="1050" b="1" dirty="0"/>
              <a:t>Gandhi </a:t>
            </a:r>
            <a:r>
              <a:rPr lang="en-US" altLang="ja-JP" sz="1050" b="1" dirty="0" smtClean="0"/>
              <a:t>Initiative</a:t>
            </a:r>
            <a:endParaRPr lang="en-US" altLang="ja-JP" sz="1050" dirty="0"/>
          </a:p>
          <a:p>
            <a:r>
              <a:rPr kumimoji="1" lang="en-US" altLang="ja-JP" sz="1050" b="1" dirty="0" smtClean="0"/>
              <a:t>Establishment of the World Parliament, the World Federation, and the World Government</a:t>
            </a:r>
            <a:endParaRPr kumimoji="1" lang="ja-JP" altLang="en-US" sz="1050" b="1" dirty="0"/>
          </a:p>
        </p:txBody>
      </p:sp>
      <p:sp>
        <p:nvSpPr>
          <p:cNvPr id="6" name="テキスト ボックス 5"/>
          <p:cNvSpPr txBox="1"/>
          <p:nvPr/>
        </p:nvSpPr>
        <p:spPr>
          <a:xfrm>
            <a:off x="3543483" y="888603"/>
            <a:ext cx="3008104" cy="1138773"/>
          </a:xfrm>
          <a:prstGeom prst="rect">
            <a:avLst/>
          </a:prstGeom>
          <a:solidFill>
            <a:srgbClr val="FFFFCC"/>
          </a:solidFill>
        </p:spPr>
        <p:txBody>
          <a:bodyPr wrap="square" rtlCol="0">
            <a:spAutoFit/>
          </a:bodyPr>
          <a:lstStyle/>
          <a:p>
            <a:r>
              <a:rPr lang="ja-JP" altLang="en-US" b="1" dirty="0" smtClean="0">
                <a:solidFill>
                  <a:srgbClr val="0000FF"/>
                </a:solidFill>
              </a:rPr>
              <a:t>　</a:t>
            </a:r>
            <a:r>
              <a:rPr lang="en-US" altLang="ja-JP" b="1" dirty="0" smtClean="0">
                <a:solidFill>
                  <a:srgbClr val="0000FF"/>
                </a:solidFill>
              </a:rPr>
              <a:t>DOMESTIC POLICY</a:t>
            </a:r>
            <a:endParaRPr lang="en-US" altLang="ja-JP" b="1" dirty="0">
              <a:solidFill>
                <a:srgbClr val="0000FF"/>
              </a:solidFill>
            </a:endParaRPr>
          </a:p>
          <a:p>
            <a:endParaRPr lang="en-US" altLang="ja-JP" sz="800" dirty="0" smtClean="0"/>
          </a:p>
          <a:p>
            <a:r>
              <a:rPr lang="en-US" altLang="ja-JP" sz="1050" b="1" dirty="0" smtClean="0"/>
              <a:t>Abolition of the Emperor System and Introduction of the President System</a:t>
            </a:r>
          </a:p>
          <a:p>
            <a:r>
              <a:rPr lang="en-US" altLang="ja-JP" sz="1050" b="1" dirty="0" smtClean="0"/>
              <a:t>Reconstruction of Finance</a:t>
            </a:r>
          </a:p>
          <a:p>
            <a:endParaRPr lang="ja-JP" altLang="en-US" sz="1050" dirty="0"/>
          </a:p>
        </p:txBody>
      </p:sp>
      <p:sp>
        <p:nvSpPr>
          <p:cNvPr id="9" name="テキスト ボックス 8"/>
          <p:cNvSpPr txBox="1"/>
          <p:nvPr/>
        </p:nvSpPr>
        <p:spPr>
          <a:xfrm>
            <a:off x="187738" y="2116705"/>
            <a:ext cx="6363849" cy="5475345"/>
          </a:xfrm>
          <a:prstGeom prst="rect">
            <a:avLst/>
          </a:prstGeom>
          <a:noFill/>
        </p:spPr>
        <p:txBody>
          <a:bodyPr wrap="square" rtlCol="0">
            <a:spAutoFit/>
          </a:bodyPr>
          <a:lstStyle/>
          <a:p>
            <a:r>
              <a:rPr lang="en-US" altLang="ja-JP" sz="1400" b="1" dirty="0" smtClean="0">
                <a:solidFill>
                  <a:srgbClr val="C00000"/>
                </a:solidFill>
              </a:rPr>
              <a:t>    International Policy</a:t>
            </a:r>
          </a:p>
          <a:p>
            <a:endParaRPr lang="en-US" altLang="ja-JP" sz="1100" b="1" dirty="0" smtClean="0"/>
          </a:p>
          <a:p>
            <a:r>
              <a:rPr lang="en-US" altLang="ja-JP" sz="1200" b="1" dirty="0" smtClean="0"/>
              <a:t>    Respect for the United Nations</a:t>
            </a:r>
            <a:endParaRPr lang="ja-JP" altLang="en-US" sz="1200" dirty="0"/>
          </a:p>
          <a:p>
            <a:endParaRPr lang="en-US" altLang="ja-JP" sz="1100" b="1" dirty="0"/>
          </a:p>
          <a:p>
            <a:r>
              <a:rPr lang="en-US" altLang="ja-JP" sz="960" dirty="0" smtClean="0"/>
              <a:t>    As we can see from the bombing on Afghanistan after terrorist attack in USA in 2001 and invasion of Iraq in 2003 by USA, the most powerful country USA does not respect the United Nations.  It can be said that the respect for the United Nations is the first step toward the world </a:t>
            </a:r>
            <a:r>
              <a:rPr lang="en-US" altLang="ja-JP" sz="960" dirty="0"/>
              <a:t>democracy</a:t>
            </a:r>
            <a:r>
              <a:rPr lang="en-US" altLang="ja-JP" sz="960" dirty="0" smtClean="0"/>
              <a:t>.  </a:t>
            </a:r>
            <a:r>
              <a:rPr lang="en-US" altLang="ja-JP" sz="960" dirty="0"/>
              <a:t>With great power comes great responsibility. </a:t>
            </a:r>
            <a:r>
              <a:rPr lang="en-US" altLang="ja-JP" sz="960" dirty="0" smtClean="0"/>
              <a:t> If </a:t>
            </a:r>
            <a:r>
              <a:rPr lang="en-US" altLang="ja-JP" sz="960" dirty="0"/>
              <a:t>the most powerful country in the world respects the United Nations, other countries cannot ignore it</a:t>
            </a:r>
            <a:r>
              <a:rPr lang="en-US" altLang="ja-JP" sz="960" dirty="0" smtClean="0"/>
              <a:t>.  Invading other countries without the decision of United Nations is a heavy crime. </a:t>
            </a:r>
          </a:p>
          <a:p>
            <a:endParaRPr lang="ja-JP" altLang="en-US" sz="1100" dirty="0"/>
          </a:p>
          <a:p>
            <a:r>
              <a:rPr lang="en-US" altLang="ja-JP" sz="1200" b="1" dirty="0" smtClean="0"/>
              <a:t>    The Mahatma </a:t>
            </a:r>
            <a:r>
              <a:rPr lang="en-US" altLang="ja-JP" sz="1200" b="1" dirty="0"/>
              <a:t>Gandhi </a:t>
            </a:r>
            <a:r>
              <a:rPr lang="en-US" altLang="ja-JP" sz="1200" b="1" dirty="0" smtClean="0"/>
              <a:t>Initiative</a:t>
            </a:r>
            <a:endParaRPr lang="en-US" altLang="ja-JP" sz="1200" b="1" dirty="0"/>
          </a:p>
          <a:p>
            <a:endParaRPr lang="en-US" altLang="ja-JP" sz="1100" dirty="0"/>
          </a:p>
          <a:p>
            <a:r>
              <a:rPr lang="en-US" altLang="ja-JP" sz="960" dirty="0" smtClean="0"/>
              <a:t>    Mahatma </a:t>
            </a:r>
            <a:r>
              <a:rPr lang="en-US" altLang="ja-JP" sz="960" dirty="0"/>
              <a:t>Gandhi led India to the independence by the policy of Non-Violence &amp; Disobedience. </a:t>
            </a:r>
            <a:r>
              <a:rPr lang="en-US" altLang="ja-JP" sz="960" dirty="0" smtClean="0"/>
              <a:t> This </a:t>
            </a:r>
            <a:r>
              <a:rPr lang="en-US" altLang="ja-JP" sz="960" dirty="0"/>
              <a:t>policy is applicable to the present </a:t>
            </a:r>
            <a:r>
              <a:rPr lang="en-US" altLang="ja-JP" sz="960" dirty="0" smtClean="0"/>
              <a:t>world affairs.</a:t>
            </a:r>
            <a:r>
              <a:rPr lang="ja-JP" altLang="en-US" sz="960" dirty="0"/>
              <a:t> </a:t>
            </a:r>
            <a:r>
              <a:rPr lang="ja-JP" altLang="en-US" sz="960" dirty="0" smtClean="0"/>
              <a:t> </a:t>
            </a:r>
            <a:r>
              <a:rPr lang="en-US" altLang="ja-JP" sz="960" dirty="0" smtClean="0"/>
              <a:t>Countries where there are organizations committing international terrorism are invaded by foreign countries.  Countries of democracy, for example India, are not invaded.  This </a:t>
            </a:r>
            <a:r>
              <a:rPr lang="en-US" altLang="ja-JP" sz="960" dirty="0"/>
              <a:t>policy was named, with respect for Mahatma Gandhi, "Mahatma Gandhi </a:t>
            </a:r>
            <a:r>
              <a:rPr lang="en-US" altLang="ja-JP" sz="960" dirty="0" smtClean="0"/>
              <a:t>Initiative“, and was designated as one of the policies of World Party Japan. </a:t>
            </a:r>
          </a:p>
          <a:p>
            <a:endParaRPr lang="en-US" altLang="ja-JP" sz="1100" dirty="0"/>
          </a:p>
          <a:p>
            <a:r>
              <a:rPr lang="en-US" altLang="ja-JP" sz="1200" b="1" dirty="0" smtClean="0"/>
              <a:t>    Establishment of the World Parliament, the World Federation, and the World Government</a:t>
            </a:r>
            <a:endParaRPr lang="en-US" altLang="ja-JP" sz="1200" b="1" dirty="0"/>
          </a:p>
          <a:p>
            <a:endParaRPr lang="en-US" altLang="ja-JP" sz="1100" b="1" dirty="0"/>
          </a:p>
          <a:p>
            <a:r>
              <a:rPr lang="ja-JP" altLang="en-US" sz="960" dirty="0"/>
              <a:t> </a:t>
            </a:r>
            <a:r>
              <a:rPr lang="ja-JP" altLang="en-US" sz="960" dirty="0" smtClean="0"/>
              <a:t>   </a:t>
            </a:r>
            <a:r>
              <a:rPr lang="en-US" altLang="ja-JP" sz="960" dirty="0" smtClean="0"/>
              <a:t>The World Party in each country, emphasizing its main policy, fights the election.  If the World Party Japan gets the power, it will enact a law for the election of the World Parliament member, conduct the election , and send delegates to the World Parliament in proportion to population.  </a:t>
            </a:r>
            <a:r>
              <a:rPr lang="en-US" altLang="ja-JP" sz="960" dirty="0"/>
              <a:t>Elected </a:t>
            </a:r>
            <a:r>
              <a:rPr lang="en-US" altLang="ja-JP" sz="960" dirty="0" smtClean="0"/>
              <a:t>delegates of </a:t>
            </a:r>
            <a:r>
              <a:rPr lang="en-US" altLang="ja-JP" sz="960" dirty="0"/>
              <a:t>each country, even if the election was conducted in only 2 countries, can form a part of the World Parliament. </a:t>
            </a:r>
            <a:r>
              <a:rPr lang="en-US" altLang="ja-JP" sz="960" dirty="0" smtClean="0"/>
              <a:t> Other </a:t>
            </a:r>
            <a:r>
              <a:rPr lang="en-US" altLang="ja-JP" sz="960" dirty="0"/>
              <a:t>countries can join </a:t>
            </a:r>
            <a:r>
              <a:rPr lang="en-US" altLang="ja-JP" sz="960" dirty="0" smtClean="0"/>
              <a:t>later.  Thus</a:t>
            </a:r>
            <a:r>
              <a:rPr lang="en-US" altLang="ja-JP" sz="960" dirty="0"/>
              <a:t>, </a:t>
            </a:r>
            <a:r>
              <a:rPr lang="en-US" altLang="ja-JP" sz="960" dirty="0" smtClean="0"/>
              <a:t>from </a:t>
            </a:r>
            <a:r>
              <a:rPr lang="en-US" altLang="ja-JP" sz="960" dirty="0"/>
              <a:t>only a small part of the entire World Parliament, it can develop to the true World Parliament</a:t>
            </a:r>
            <a:r>
              <a:rPr lang="en-US" altLang="ja-JP" sz="960" dirty="0" smtClean="0"/>
              <a:t>.</a:t>
            </a:r>
          </a:p>
          <a:p>
            <a:endParaRPr lang="en-US" altLang="ja-JP" sz="1100" b="1" dirty="0" smtClean="0"/>
          </a:p>
          <a:p>
            <a:r>
              <a:rPr lang="en-US" altLang="ja-JP" sz="1400" b="1" dirty="0" smtClean="0">
                <a:solidFill>
                  <a:srgbClr val="0000FF"/>
                </a:solidFill>
              </a:rPr>
              <a:t>    Domestic Policy</a:t>
            </a:r>
          </a:p>
          <a:p>
            <a:endParaRPr lang="en-US" altLang="ja-JP" sz="1100" b="1" dirty="0"/>
          </a:p>
          <a:p>
            <a:r>
              <a:rPr lang="en-US" altLang="ja-JP" sz="1200" b="1" dirty="0" smtClean="0"/>
              <a:t>    </a:t>
            </a:r>
            <a:r>
              <a:rPr lang="en-US" altLang="ja-JP" sz="1100" b="1" dirty="0" smtClean="0"/>
              <a:t>Abolition of the Emperor System, Introduction of the President System, and Reconstruction of Finance</a:t>
            </a:r>
            <a:endParaRPr lang="ja-JP" altLang="en-US" sz="1100" b="1" dirty="0"/>
          </a:p>
          <a:p>
            <a:endParaRPr lang="en-US" altLang="ja-JP" sz="1100" dirty="0" smtClean="0"/>
          </a:p>
          <a:p>
            <a:r>
              <a:rPr lang="ja-JP" altLang="en-US" sz="960" dirty="0"/>
              <a:t> </a:t>
            </a:r>
            <a:r>
              <a:rPr lang="ja-JP" altLang="en-US" sz="960" dirty="0" smtClean="0"/>
              <a:t>   </a:t>
            </a:r>
            <a:r>
              <a:rPr lang="en-US" altLang="ja-JP" sz="960" dirty="0" smtClean="0"/>
              <a:t>The abolition of the Emperor System is necessary to prevent the militarism and to reconstruct the finance of Japan.  Countries that does not respect the decision of the League of Nations or the United Nations and countries whose national finance go bankrupt cannot be called civilized countries.  If we want to make Japan a civilized country, we must, first of all, abolish the Emperor System and introduce the President System.  This is the necessity of history.</a:t>
            </a:r>
            <a:endParaRPr lang="ja-JP" altLang="en-US" sz="1100" dirty="0"/>
          </a:p>
        </p:txBody>
      </p:sp>
      <p:sp>
        <p:nvSpPr>
          <p:cNvPr id="3" name="スライド番号プレースホルダー 2"/>
          <p:cNvSpPr>
            <a:spLocks noGrp="1"/>
          </p:cNvSpPr>
          <p:nvPr>
            <p:ph type="sldNum" sz="quarter" idx="12"/>
          </p:nvPr>
        </p:nvSpPr>
        <p:spPr>
          <a:xfrm>
            <a:off x="199749" y="9398624"/>
            <a:ext cx="282408" cy="235375"/>
          </a:xfrm>
        </p:spPr>
        <p:txBody>
          <a:bodyPr/>
          <a:lstStyle/>
          <a:p>
            <a:fld id="{654DB6B2-9E5C-4BA2-847C-367EC201CA58}" type="slidenum">
              <a:rPr lang="ja-JP" altLang="en-US" sz="1400" b="1"/>
              <a:t>6</a:t>
            </a:fld>
            <a:endParaRPr lang="ja-JP" altLang="en-US" sz="1400" b="1" dirty="0"/>
          </a:p>
        </p:txBody>
      </p:sp>
      <p:sp>
        <p:nvSpPr>
          <p:cNvPr id="8" name="テキスト ボックス 7"/>
          <p:cNvSpPr txBox="1"/>
          <p:nvPr/>
        </p:nvSpPr>
        <p:spPr>
          <a:xfrm>
            <a:off x="332656" y="7610039"/>
            <a:ext cx="2622724" cy="1754326"/>
          </a:xfrm>
          <a:prstGeom prst="rect">
            <a:avLst/>
          </a:prstGeom>
          <a:noFill/>
        </p:spPr>
        <p:txBody>
          <a:bodyPr wrap="square" rtlCol="0">
            <a:spAutoFit/>
          </a:bodyPr>
          <a:lstStyle/>
          <a:p>
            <a:r>
              <a:rPr kumimoji="1" lang="en-US" altLang="ja-JP" sz="1200" dirty="0" smtClean="0"/>
              <a:t>Contact to the World Party Headquarters and Related Organizations:</a:t>
            </a:r>
          </a:p>
          <a:p>
            <a:r>
              <a:rPr kumimoji="1" lang="en-US" altLang="ja-JP" sz="1200" dirty="0" smtClean="0"/>
              <a:t>Address: 1-158 Nakakanasugi Matsudo City Chiba Prefecture, 270-0007, Japan</a:t>
            </a:r>
          </a:p>
          <a:p>
            <a:r>
              <a:rPr lang="en-US" altLang="ja-JP" sz="1200" dirty="0" smtClean="0"/>
              <a:t>President: Toshio Suzuki</a:t>
            </a:r>
            <a:endParaRPr kumimoji="1" lang="en-US" altLang="ja-JP" sz="1200" dirty="0" smtClean="0"/>
          </a:p>
          <a:p>
            <a:r>
              <a:rPr lang="en-US" altLang="ja-JP" sz="1200" dirty="0" smtClean="0"/>
              <a:t>Website: www.w-g.jp</a:t>
            </a:r>
            <a:endParaRPr lang="ja-JP" altLang="ja-JP" sz="1200" dirty="0"/>
          </a:p>
          <a:p>
            <a:r>
              <a:rPr lang="en-US" altLang="ja-JP" sz="1200" dirty="0" smtClean="0"/>
              <a:t>TEL: 090-5810-4373</a:t>
            </a:r>
          </a:p>
          <a:p>
            <a:r>
              <a:rPr kumimoji="1" lang="en-US" altLang="ja-JP" sz="1200" dirty="0" smtClean="0"/>
              <a:t>E-mail: a@t-u.jp</a:t>
            </a:r>
          </a:p>
        </p:txBody>
      </p:sp>
      <p:sp>
        <p:nvSpPr>
          <p:cNvPr id="2" name="テキスト ボックス 1"/>
          <p:cNvSpPr txBox="1"/>
          <p:nvPr/>
        </p:nvSpPr>
        <p:spPr>
          <a:xfrm>
            <a:off x="4221088" y="7552078"/>
            <a:ext cx="2172313" cy="1889748"/>
          </a:xfrm>
          <a:prstGeom prst="rect">
            <a:avLst/>
          </a:prstGeom>
          <a:solidFill>
            <a:srgbClr val="FFCCFF"/>
          </a:solidFill>
        </p:spPr>
        <p:txBody>
          <a:bodyPr wrap="square" rtlCol="0">
            <a:spAutoFit/>
          </a:bodyPr>
          <a:lstStyle/>
          <a:p>
            <a:pPr algn="ctr"/>
            <a:endParaRPr kumimoji="1" lang="en-US" altLang="ja-JP" sz="800" b="1" dirty="0" smtClean="0">
              <a:solidFill>
                <a:srgbClr val="FF0000"/>
              </a:solidFill>
            </a:endParaRPr>
          </a:p>
          <a:p>
            <a:pPr algn="ctr"/>
            <a:r>
              <a:rPr kumimoji="1" lang="en-US" altLang="ja-JP" sz="1200" b="1" dirty="0" smtClean="0">
                <a:solidFill>
                  <a:srgbClr val="FF0000"/>
                </a:solidFill>
              </a:rPr>
              <a:t>Theoretical Basis of World Federation movement</a:t>
            </a:r>
            <a:endParaRPr lang="en-US" altLang="ja-JP" sz="1200" b="1" dirty="0" smtClean="0">
              <a:solidFill>
                <a:srgbClr val="FF0000"/>
              </a:solidFill>
            </a:endParaRPr>
          </a:p>
          <a:p>
            <a:pPr algn="ctr"/>
            <a:endParaRPr lang="en-US" altLang="ja-JP" sz="800" dirty="0" smtClean="0"/>
          </a:p>
          <a:p>
            <a:r>
              <a:rPr lang="ja-JP" altLang="en-US" sz="960" dirty="0" smtClean="0"/>
              <a:t>    </a:t>
            </a:r>
            <a:r>
              <a:rPr lang="en-US" altLang="ja-JP" sz="960" dirty="0" smtClean="0"/>
              <a:t>Theoretical basis of World Federation movement that the World Party is promoting is written in a book </a:t>
            </a:r>
            <a:r>
              <a:rPr lang="en-US" altLang="ja-JP" sz="960" b="1" i="1" dirty="0" smtClean="0"/>
              <a:t>Soul Federation</a:t>
            </a:r>
            <a:r>
              <a:rPr lang="en-US" altLang="ja-JP" sz="960" dirty="0" smtClean="0"/>
              <a:t>.</a:t>
            </a:r>
          </a:p>
          <a:p>
            <a:r>
              <a:rPr lang="en-US" altLang="ja-JP" sz="960" dirty="0" smtClean="0"/>
              <a:t>Author: Toshio Suzuki.</a:t>
            </a:r>
          </a:p>
          <a:p>
            <a:r>
              <a:rPr lang="en-US" altLang="ja-JP" sz="960" dirty="0" smtClean="0"/>
              <a:t>Publisher:</a:t>
            </a:r>
            <a:r>
              <a:rPr lang="ja-JP" altLang="en-US" sz="960" dirty="0" smtClean="0"/>
              <a:t> </a:t>
            </a:r>
            <a:r>
              <a:rPr lang="en-US" altLang="ja-JP" sz="960" dirty="0" smtClean="0"/>
              <a:t>Xlibris . </a:t>
            </a:r>
          </a:p>
          <a:p>
            <a:r>
              <a:rPr lang="en-US" altLang="ja-JP" sz="960" dirty="0" smtClean="0"/>
              <a:t>You can order it to Amazon on the Internet or ordinary bookstore.</a:t>
            </a:r>
            <a:endParaRPr kumimoji="1" lang="ja-JP" altLang="en-US" sz="960" dirty="0"/>
          </a:p>
        </p:txBody>
      </p:sp>
      <p:pic>
        <p:nvPicPr>
          <p:cNvPr id="1026" name="Picture 2" descr="H:\photo\cov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1215" y="7592050"/>
            <a:ext cx="1068760" cy="1529575"/>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2922644" y="9121625"/>
            <a:ext cx="1185902" cy="276999"/>
          </a:xfrm>
          <a:prstGeom prst="rect">
            <a:avLst/>
          </a:prstGeom>
          <a:noFill/>
        </p:spPr>
        <p:txBody>
          <a:bodyPr wrap="none" rtlCol="0">
            <a:spAutoFit/>
          </a:bodyPr>
          <a:lstStyle/>
          <a:p>
            <a:r>
              <a:rPr kumimoji="1" lang="en-US" altLang="ja-JP" sz="1200" b="1" dirty="0" smtClean="0">
                <a:solidFill>
                  <a:srgbClr val="0000FF"/>
                </a:solidFill>
              </a:rPr>
              <a:t>Soul Federation</a:t>
            </a:r>
            <a:endParaRPr kumimoji="1" lang="ja-JP" altLang="en-US" sz="1200" b="1" dirty="0">
              <a:solidFill>
                <a:srgbClr val="0000FF"/>
              </a:solidFill>
            </a:endParaRPr>
          </a:p>
        </p:txBody>
      </p:sp>
      <p:sp>
        <p:nvSpPr>
          <p:cNvPr id="11" name="正方形/長方形 10"/>
          <p:cNvSpPr/>
          <p:nvPr/>
        </p:nvSpPr>
        <p:spPr>
          <a:xfrm>
            <a:off x="181418" y="245493"/>
            <a:ext cx="6370169" cy="512737"/>
          </a:xfrm>
          <a:prstGeom prst="rect">
            <a:avLst/>
          </a:prstGeom>
          <a:pattFill prst="pct50">
            <a:fgClr>
              <a:srgbClr val="FFCCCC"/>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00" dirty="0" smtClean="0">
                <a:solidFill>
                  <a:srgbClr val="0000FF"/>
                </a:solidFill>
              </a:rPr>
              <a:t>Policy of the World Party Japan Is Composed of International Policy and Domestic Policy.</a:t>
            </a:r>
            <a:endParaRPr kumimoji="1" lang="ja-JP" altLang="en-US" sz="1300" dirty="0">
              <a:solidFill>
                <a:srgbClr val="0000FF"/>
              </a:solidFill>
            </a:endParaRPr>
          </a:p>
        </p:txBody>
      </p:sp>
    </p:spTree>
    <p:extLst>
      <p:ext uri="{BB962C8B-B14F-4D97-AF65-F5344CB8AC3E}">
        <p14:creationId xmlns:p14="http://schemas.microsoft.com/office/powerpoint/2010/main" val="1724491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3999</TotalTime>
  <Words>5091</Words>
  <Application>Microsoft Office PowerPoint</Application>
  <PresentationFormat>A4 210 x 297 mm</PresentationFormat>
  <Paragraphs>129</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Toshio</dc:creator>
  <cp:lastModifiedBy>Toshio</cp:lastModifiedBy>
  <cp:revision>502</cp:revision>
  <cp:lastPrinted>2013-05-01T03:41:36Z</cp:lastPrinted>
  <dcterms:created xsi:type="dcterms:W3CDTF">2012-12-10T22:52:28Z</dcterms:created>
  <dcterms:modified xsi:type="dcterms:W3CDTF">2015-02-22T03:43:24Z</dcterms:modified>
</cp:coreProperties>
</file>