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64" r:id="rId5"/>
    <p:sldId id="265" r:id="rId6"/>
    <p:sldId id="257" r:id="rId7"/>
  </p:sldIdLst>
  <p:sldSz cx="6858000" cy="9906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00FFFF"/>
    <a:srgbClr val="66FFCC"/>
    <a:srgbClr val="FFCC00"/>
    <a:srgbClr val="33CCFF"/>
    <a:srgbClr val="66FFFF"/>
    <a:srgbClr val="FFFFFF"/>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474" y="10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21000" cy="49371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25" y="2"/>
            <a:ext cx="2921000" cy="493713"/>
          </a:xfrm>
          <a:prstGeom prst="rect">
            <a:avLst/>
          </a:prstGeom>
        </p:spPr>
        <p:txBody>
          <a:bodyPr vert="horz" lIns="91430" tIns="45715" rIns="91430" bIns="45715" rtlCol="0"/>
          <a:lstStyle>
            <a:lvl1pPr algn="r">
              <a:defRPr sz="1200"/>
            </a:lvl1pPr>
          </a:lstStyle>
          <a:p>
            <a:fld id="{5CF1CFD3-DAE0-49C8-8378-C53AC374D18D}" type="datetimeFigureOut">
              <a:rPr kumimoji="1" lang="ja-JP" altLang="en-US" smtClean="0"/>
              <a:t>2014/5/15</a:t>
            </a:fld>
            <a:endParaRPr kumimoji="1" lang="ja-JP" altLang="en-US"/>
          </a:p>
        </p:txBody>
      </p:sp>
      <p:sp>
        <p:nvSpPr>
          <p:cNvPr id="4" name="スライド イメージ プレースホルダー 3"/>
          <p:cNvSpPr>
            <a:spLocks noGrp="1" noRot="1" noChangeAspect="1"/>
          </p:cNvSpPr>
          <p:nvPr>
            <p:ph type="sldImg" idx="2"/>
          </p:nvPr>
        </p:nvSpPr>
        <p:spPr>
          <a:xfrm>
            <a:off x="2089150" y="739775"/>
            <a:ext cx="2563813" cy="3703638"/>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74688" y="4689477"/>
            <a:ext cx="5392737" cy="4443413"/>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25" y="9377363"/>
            <a:ext cx="2921000" cy="493712"/>
          </a:xfrm>
          <a:prstGeom prst="rect">
            <a:avLst/>
          </a:prstGeom>
        </p:spPr>
        <p:txBody>
          <a:bodyPr vert="horz" lIns="91430" tIns="45715" rIns="91430" bIns="45715" rtlCol="0" anchor="b"/>
          <a:lstStyle>
            <a:lvl1pPr algn="r">
              <a:defRPr sz="1200"/>
            </a:lvl1pPr>
          </a:lstStyle>
          <a:p>
            <a:fld id="{A7D5C4D9-AD69-42C4-8532-D0D79CFF6E3F}" type="slidenum">
              <a:rPr kumimoji="1" lang="ja-JP" altLang="en-US" smtClean="0"/>
              <a:t>‹#›</a:t>
            </a:fld>
            <a:endParaRPr kumimoji="1" lang="ja-JP" altLang="en-US"/>
          </a:p>
        </p:txBody>
      </p:sp>
    </p:spTree>
    <p:extLst>
      <p:ext uri="{BB962C8B-B14F-4D97-AF65-F5344CB8AC3E}">
        <p14:creationId xmlns:p14="http://schemas.microsoft.com/office/powerpoint/2010/main" val="2455557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5C4D9-AD69-42C4-8532-D0D79CFF6E3F}" type="slidenum">
              <a:rPr kumimoji="1" lang="ja-JP" altLang="en-US" smtClean="0"/>
              <a:t>2</a:t>
            </a:fld>
            <a:endParaRPr kumimoji="1" lang="ja-JP" altLang="en-US"/>
          </a:p>
        </p:txBody>
      </p:sp>
    </p:spTree>
    <p:extLst>
      <p:ext uri="{BB962C8B-B14F-4D97-AF65-F5344CB8AC3E}">
        <p14:creationId xmlns:p14="http://schemas.microsoft.com/office/powerpoint/2010/main" val="312296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D5C4D9-AD69-42C4-8532-D0D79CFF6E3F}" type="slidenum">
              <a:rPr kumimoji="1" lang="ja-JP" altLang="en-US" smtClean="0"/>
              <a:t>3</a:t>
            </a:fld>
            <a:endParaRPr kumimoji="1" lang="ja-JP" altLang="en-US"/>
          </a:p>
        </p:txBody>
      </p:sp>
    </p:spTree>
    <p:extLst>
      <p:ext uri="{BB962C8B-B14F-4D97-AF65-F5344CB8AC3E}">
        <p14:creationId xmlns:p14="http://schemas.microsoft.com/office/powerpoint/2010/main" val="268512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BFAD2E-01B2-47AF-92FF-4577C65E1199}" type="datetime1">
              <a:rPr kumimoji="1" lang="ja-JP" altLang="en-US" smtClean="0"/>
              <a:t>2014/5/15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1035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583B89-C6E5-48D5-83E1-E2318B3F733A}" type="datetime1">
              <a:rPr kumimoji="1" lang="ja-JP" altLang="en-US" smtClean="0"/>
              <a:t>2014/5/15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95652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9CF165-CAA7-4583-943B-9AFACE357639}" type="datetime1">
              <a:rPr kumimoji="1" lang="ja-JP" altLang="en-US" smtClean="0"/>
              <a:t>2014/5/15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36230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B18ED8-B186-403D-8E7F-DA7C8E26D4E9}" type="datetime1">
              <a:rPr kumimoji="1" lang="ja-JP" altLang="en-US" smtClean="0"/>
              <a:t>2014/5/15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82023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89B816-B0B9-4B3E-B833-A86B940B0E04}" type="datetime1">
              <a:rPr kumimoji="1" lang="ja-JP" altLang="en-US" smtClean="0"/>
              <a:t>2014/5/15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0939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9129AD-13E1-41E2-AF5A-BD680BF05DF7}" type="datetime1">
              <a:rPr kumimoji="1" lang="ja-JP" altLang="en-US" smtClean="0"/>
              <a:t>2014/5/15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9726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597DF7-FD50-4915-97BF-CA54F03AED90}" type="datetime1">
              <a:rPr kumimoji="1" lang="ja-JP" altLang="en-US" smtClean="0"/>
              <a:t>2014/5/15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5388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191D89-02D3-4A95-A604-48FB04538288}" type="datetime1">
              <a:rPr kumimoji="1" lang="ja-JP" altLang="en-US" smtClean="0"/>
              <a:t>2014/5/15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15055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47F82-5A0B-4643-A00B-D8391C1C29E5}" type="datetime1">
              <a:rPr kumimoji="1" lang="ja-JP" altLang="en-US" smtClean="0"/>
              <a:t>2014/5/15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52539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0AFC6E-914E-4EDD-AC28-7178AE9AF964}" type="datetime1">
              <a:rPr kumimoji="1" lang="ja-JP" altLang="en-US" smtClean="0"/>
              <a:t>2014/5/15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421961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649C31-295F-4B69-B7F3-8C1F757ED534}" type="datetime1">
              <a:rPr kumimoji="1" lang="ja-JP" altLang="en-US" smtClean="0"/>
              <a:t>2014/5/15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2595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9C4A9BB-A596-411E-B63C-7C1FB384027A}" type="datetime1">
              <a:rPr kumimoji="1" lang="ja-JP" altLang="en-US" smtClean="0"/>
              <a:t>2014/5/15</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73170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4787" y="200472"/>
            <a:ext cx="6266387" cy="2592008"/>
          </a:xfrm>
          <a:prstGeom prst="rect">
            <a:avLst/>
          </a:prstGeom>
          <a:solidFill>
            <a:srgbClr val="66FFCC"/>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kumimoji="1" lang="ja-JP" altLang="en-US" dirty="0"/>
          </a:p>
        </p:txBody>
      </p:sp>
      <p:sp>
        <p:nvSpPr>
          <p:cNvPr id="7" name="テキスト ボックス 6"/>
          <p:cNvSpPr txBox="1"/>
          <p:nvPr/>
        </p:nvSpPr>
        <p:spPr>
          <a:xfrm>
            <a:off x="2026842" y="455741"/>
            <a:ext cx="2492991" cy="369332"/>
          </a:xfrm>
          <a:prstGeom prst="rect">
            <a:avLst/>
          </a:prstGeom>
          <a:solidFill>
            <a:srgbClr val="CCFFFF"/>
          </a:solidFill>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kumimoji="1" lang="ja-JP" altLang="en-US" b="1" dirty="0" smtClean="0">
                <a:solidFill>
                  <a:srgbClr val="FF0000"/>
                </a:solidFill>
                <a:latin typeface="ＭＳ 明朝" pitchFamily="17" charset="-128"/>
                <a:ea typeface="ＭＳ 明朝" pitchFamily="17" charset="-128"/>
              </a:rPr>
              <a:t>世 界 市 民 の 政 党</a:t>
            </a:r>
            <a:endParaRPr kumimoji="1" lang="ja-JP" altLang="en-US" b="1" dirty="0">
              <a:solidFill>
                <a:srgbClr val="FF0000"/>
              </a:solidFill>
              <a:latin typeface="ＭＳ 明朝" pitchFamily="17" charset="-128"/>
              <a:ea typeface="ＭＳ 明朝" pitchFamily="17" charset="-128"/>
            </a:endParaRPr>
          </a:p>
        </p:txBody>
      </p:sp>
      <p:sp>
        <p:nvSpPr>
          <p:cNvPr id="3" name="テキスト ボックス 2"/>
          <p:cNvSpPr txBox="1"/>
          <p:nvPr/>
        </p:nvSpPr>
        <p:spPr>
          <a:xfrm>
            <a:off x="1268760" y="3944888"/>
            <a:ext cx="184731" cy="369332"/>
          </a:xfrm>
          <a:prstGeom prst="rect">
            <a:avLst/>
          </a:prstGeom>
          <a:noFill/>
        </p:spPr>
        <p:txBody>
          <a:bodyPr wrap="none" rtlCol="0">
            <a:spAutoFit/>
          </a:bodyPr>
          <a:lstStyle/>
          <a:p>
            <a:endParaRPr kumimoji="1" lang="ja-JP" altLang="en-US"/>
          </a:p>
        </p:txBody>
      </p:sp>
      <p:sp>
        <p:nvSpPr>
          <p:cNvPr id="10" name="テキスト ボックス 9"/>
          <p:cNvSpPr txBox="1"/>
          <p:nvPr/>
        </p:nvSpPr>
        <p:spPr>
          <a:xfrm>
            <a:off x="4149080" y="4327551"/>
            <a:ext cx="2232248" cy="523220"/>
          </a:xfrm>
          <a:prstGeom prst="rect">
            <a:avLst/>
          </a:prstGeom>
          <a:noFill/>
        </p:spPr>
        <p:txBody>
          <a:bodyPr wrap="square" rtlCol="0">
            <a:spAutoFit/>
          </a:bodyPr>
          <a:lstStyle/>
          <a:p>
            <a:r>
              <a:rPr kumimoji="1" lang="ja-JP" altLang="en-US" sz="1400" b="1" dirty="0" smtClean="0">
                <a:solidFill>
                  <a:srgbClr val="0000FF"/>
                </a:solidFill>
              </a:rPr>
              <a:t>世界連邦は、左の図のようなプロセスで樹立されます。</a:t>
            </a:r>
            <a:endParaRPr kumimoji="1" lang="ja-JP" altLang="en-US" sz="1400" b="1" dirty="0">
              <a:solidFill>
                <a:srgbClr val="0000FF"/>
              </a:solidFill>
            </a:endParaRPr>
          </a:p>
        </p:txBody>
      </p:sp>
      <p:sp>
        <p:nvSpPr>
          <p:cNvPr id="12" name="テキスト ボックス 11"/>
          <p:cNvSpPr txBox="1"/>
          <p:nvPr/>
        </p:nvSpPr>
        <p:spPr>
          <a:xfrm>
            <a:off x="764705" y="992560"/>
            <a:ext cx="5472608" cy="1446550"/>
          </a:xfrm>
          <a:prstGeom prst="rect">
            <a:avLst/>
          </a:prstGeom>
          <a:solidFill>
            <a:srgbClr val="FFFFCC"/>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b="1" dirty="0" smtClean="0">
                <a:solidFill>
                  <a:srgbClr val="0000FF"/>
                </a:solidFill>
              </a:rPr>
              <a:t>世 界 党 の 日 本 支 部</a:t>
            </a:r>
          </a:p>
          <a:p>
            <a:pPr algn="ctr"/>
            <a:r>
              <a:rPr kumimoji="1" lang="ja-JP" altLang="en-US" sz="3600" b="1" dirty="0" smtClean="0">
                <a:solidFill>
                  <a:srgbClr val="FF0000"/>
                </a:solidFill>
                <a:latin typeface="ＭＳ 明朝" pitchFamily="17" charset="-128"/>
                <a:ea typeface="ＭＳ 明朝" pitchFamily="17" charset="-128"/>
              </a:rPr>
              <a:t>世 界 党 日 本</a:t>
            </a:r>
            <a:endParaRPr kumimoji="1" lang="en-US" altLang="ja-JP" sz="3600" b="1" dirty="0" smtClean="0">
              <a:solidFill>
                <a:srgbClr val="FF0000"/>
              </a:solidFill>
              <a:latin typeface="ＭＳ 明朝" pitchFamily="17" charset="-128"/>
              <a:ea typeface="ＭＳ 明朝" pitchFamily="17" charset="-128"/>
            </a:endParaRPr>
          </a:p>
          <a:p>
            <a:endParaRPr lang="en-US" altLang="ja-JP" sz="800" b="1" dirty="0" smtClean="0">
              <a:solidFill>
                <a:srgbClr val="0000FF"/>
              </a:solidFill>
            </a:endParaRPr>
          </a:p>
          <a:p>
            <a:pPr algn="ctr"/>
            <a:r>
              <a:rPr lang="ja-JP" altLang="en-US" b="1" dirty="0" smtClean="0">
                <a:solidFill>
                  <a:srgbClr val="0000FF"/>
                </a:solidFill>
              </a:rPr>
              <a:t>世 界 連 邦 を 樹 立 す る た め の 国 際 政 党</a:t>
            </a:r>
            <a:endParaRPr lang="en-US" altLang="ja-JP" b="1" dirty="0" smtClean="0">
              <a:solidFill>
                <a:srgbClr val="0000FF"/>
              </a:solidFill>
            </a:endParaRPr>
          </a:p>
          <a:p>
            <a:endParaRPr kumimoji="1" lang="ja-JP" altLang="en-US" sz="800" b="1" dirty="0">
              <a:solidFill>
                <a:srgbClr val="FF0000"/>
              </a:solidFill>
              <a:latin typeface="ＭＳ 明朝" pitchFamily="17" charset="-128"/>
              <a:ea typeface="ＭＳ 明朝" pitchFamily="17" charset="-128"/>
            </a:endParaRPr>
          </a:p>
        </p:txBody>
      </p:sp>
      <p:sp>
        <p:nvSpPr>
          <p:cNvPr id="6" name="テキスト ボックス 5"/>
          <p:cNvSpPr txBox="1"/>
          <p:nvPr/>
        </p:nvSpPr>
        <p:spPr>
          <a:xfrm>
            <a:off x="414494" y="3075829"/>
            <a:ext cx="1708531" cy="1015663"/>
          </a:xfrm>
          <a:prstGeom prst="rect">
            <a:avLst/>
          </a:prstGeom>
          <a:noFill/>
        </p:spPr>
        <p:txBody>
          <a:bodyPr wrap="square" rtlCol="0">
            <a:spAutoFit/>
          </a:bodyPr>
          <a:lstStyle/>
          <a:p>
            <a:r>
              <a:rPr kumimoji="1" lang="ja-JP" altLang="en-US" sz="2000" b="1" dirty="0" smtClean="0">
                <a:solidFill>
                  <a:srgbClr val="FF0000"/>
                </a:solidFill>
              </a:rPr>
              <a:t>世界</a:t>
            </a:r>
            <a:r>
              <a:rPr lang="ja-JP" altLang="en-US" sz="2000" b="1" dirty="0" smtClean="0">
                <a:solidFill>
                  <a:srgbClr val="FF0000"/>
                </a:solidFill>
              </a:rPr>
              <a:t>連邦には右のような利益があります。</a:t>
            </a:r>
            <a:endParaRPr lang="en-US" altLang="ja-JP" sz="2000" b="1" dirty="0" smtClean="0">
              <a:solidFill>
                <a:srgbClr val="FF0000"/>
              </a:solidFill>
            </a:endParaRPr>
          </a:p>
        </p:txBody>
      </p:sp>
      <p:sp>
        <p:nvSpPr>
          <p:cNvPr id="15" name="テキスト ボックス 14"/>
          <p:cNvSpPr txBox="1"/>
          <p:nvPr/>
        </p:nvSpPr>
        <p:spPr>
          <a:xfrm>
            <a:off x="4005064" y="4824742"/>
            <a:ext cx="2626110" cy="2970044"/>
          </a:xfrm>
          <a:prstGeom prst="rect">
            <a:avLst/>
          </a:prstGeom>
          <a:noFill/>
        </p:spPr>
        <p:txBody>
          <a:bodyPr wrap="square" rtlCol="0">
            <a:spAutoFit/>
          </a:bodyPr>
          <a:lstStyle/>
          <a:p>
            <a:r>
              <a:rPr lang="ja-JP" altLang="en-US" sz="1100" dirty="0" smtClean="0"/>
              <a:t>　各国から人口に応じて代表を世界議会に送ります。</a:t>
            </a:r>
            <a:r>
              <a:rPr lang="ja-JP" altLang="en-US" sz="1100" dirty="0"/>
              <a:t>たとえ、たった</a:t>
            </a:r>
            <a:r>
              <a:rPr lang="en-US" altLang="ja-JP" sz="1100" dirty="0"/>
              <a:t>2</a:t>
            </a:r>
            <a:r>
              <a:rPr lang="ja-JP" altLang="en-US" sz="1100" dirty="0"/>
              <a:t>カ</a:t>
            </a:r>
            <a:r>
              <a:rPr lang="ja-JP" altLang="en-US" sz="1100" dirty="0" smtClean="0"/>
              <a:t>国が代表を送ってきたとして</a:t>
            </a:r>
            <a:r>
              <a:rPr lang="ja-JP" altLang="en-US" sz="1100" dirty="0"/>
              <a:t>も、</a:t>
            </a:r>
            <a:r>
              <a:rPr lang="ja-JP" altLang="en-US" sz="1100" dirty="0" smtClean="0"/>
              <a:t>それは世界</a:t>
            </a:r>
            <a:r>
              <a:rPr lang="ja-JP" altLang="en-US" sz="1100" dirty="0"/>
              <a:t>議会の一部を構成</a:t>
            </a:r>
            <a:r>
              <a:rPr lang="ja-JP" altLang="en-US" sz="1100" dirty="0" smtClean="0"/>
              <a:t>し、他</a:t>
            </a:r>
            <a:r>
              <a:rPr lang="ja-JP" altLang="en-US" sz="1100" dirty="0"/>
              <a:t>の国は後から加入できます。このようにして、世界議会の一部は世界議会全体に発展できます。</a:t>
            </a:r>
            <a:endParaRPr lang="en-US" altLang="ja-JP" sz="1100" dirty="0"/>
          </a:p>
          <a:p>
            <a:r>
              <a:rPr lang="ja-JP" altLang="en-US" sz="1100" dirty="0" smtClean="0"/>
              <a:t>　初期の世界議会は、欧州</a:t>
            </a:r>
            <a:r>
              <a:rPr lang="ja-JP" altLang="en-US" sz="1100" dirty="0"/>
              <a:t>議会</a:t>
            </a:r>
            <a:r>
              <a:rPr lang="ja-JP" altLang="en-US" sz="1100" dirty="0" smtClean="0"/>
              <a:t>のような、立法権のない諮問会議です。世界議会がうまく機能すれば、参加国の決定により、立法権を</a:t>
            </a:r>
            <a:r>
              <a:rPr lang="ja-JP" altLang="en-US" sz="1100" dirty="0"/>
              <a:t>もたせ</a:t>
            </a:r>
            <a:r>
              <a:rPr lang="ja-JP" altLang="en-US" sz="1100" dirty="0" smtClean="0"/>
              <a:t>、世界連邦憲法を制定します。世界連邦にあっては、立法、行政、司法の三権分立ではなく、世界議会が世界連邦の最高権威です。世界議会が世界政府の首相と世界法廷の裁判官を選挙します。</a:t>
            </a:r>
            <a:endParaRPr lang="en-US" altLang="ja-JP" sz="1100" dirty="0" smtClean="0"/>
          </a:p>
          <a:p>
            <a:r>
              <a:rPr lang="ja-JP" altLang="en-US" sz="1100" dirty="0"/>
              <a:t>　</a:t>
            </a:r>
            <a:r>
              <a:rPr lang="ja-JP" altLang="en-US" sz="1100" dirty="0" smtClean="0"/>
              <a:t>世界議会の大きな特徴は、</a:t>
            </a:r>
            <a:r>
              <a:rPr lang="ja-JP" altLang="en-US" sz="1100" dirty="0"/>
              <a:t>各国は</a:t>
            </a:r>
            <a:r>
              <a:rPr lang="ja-JP" altLang="en-US" sz="1100" dirty="0" smtClean="0"/>
              <a:t>、議席の３倍まで代表を登録でき</a:t>
            </a:r>
            <a:r>
              <a:rPr lang="ja-JP" altLang="en-US" sz="1100" dirty="0"/>
              <a:t>、登録</a:t>
            </a:r>
            <a:r>
              <a:rPr lang="ja-JP" altLang="en-US" sz="1100" dirty="0" smtClean="0"/>
              <a:t>された</a:t>
            </a:r>
            <a:endParaRPr lang="en-US" altLang="ja-JP" sz="1100" dirty="0" smtClean="0"/>
          </a:p>
        </p:txBody>
      </p:sp>
      <p:sp>
        <p:nvSpPr>
          <p:cNvPr id="4" name="テキスト ボックス 3"/>
          <p:cNvSpPr txBox="1"/>
          <p:nvPr/>
        </p:nvSpPr>
        <p:spPr>
          <a:xfrm>
            <a:off x="332655" y="7703392"/>
            <a:ext cx="6298519" cy="1277273"/>
          </a:xfrm>
          <a:prstGeom prst="rect">
            <a:avLst/>
          </a:prstGeom>
          <a:noFill/>
        </p:spPr>
        <p:txBody>
          <a:bodyPr wrap="square" rtlCol="0">
            <a:spAutoFit/>
          </a:bodyPr>
          <a:lstStyle/>
          <a:p>
            <a:r>
              <a:rPr lang="ja-JP" altLang="en-US" sz="1100" dirty="0"/>
              <a:t>代表（以下、</a:t>
            </a:r>
            <a:r>
              <a:rPr lang="ja-JP" altLang="en-US" sz="1100" dirty="0" smtClean="0"/>
              <a:t>登録議員）は</a:t>
            </a:r>
            <a:r>
              <a:rPr lang="ja-JP" altLang="en-US" sz="1100" dirty="0"/>
              <a:t>、他</a:t>
            </a:r>
            <a:r>
              <a:rPr lang="ja-JP" altLang="en-US" sz="1100" dirty="0" smtClean="0"/>
              <a:t>の登録議員に対して反対することができるということです。その反対が登録議員の総議決権の</a:t>
            </a:r>
            <a:r>
              <a:rPr lang="en-US" altLang="ja-JP" sz="1100" dirty="0" smtClean="0"/>
              <a:t>5</a:t>
            </a:r>
            <a:r>
              <a:rPr lang="ja-JP" altLang="en-US" sz="1100" dirty="0" smtClean="0"/>
              <a:t>％になれば、世界議会で、その反対された登録議員の除名の動議が発議されます。出席した代表のうち、総議決</a:t>
            </a:r>
            <a:r>
              <a:rPr kumimoji="1" lang="ja-JP" altLang="en-US" sz="1100" dirty="0" smtClean="0"/>
              <a:t>権の</a:t>
            </a:r>
            <a:r>
              <a:rPr kumimoji="1" lang="en-US" altLang="ja-JP" sz="1100" dirty="0" smtClean="0"/>
              <a:t>50</a:t>
            </a:r>
            <a:r>
              <a:rPr kumimoji="1" lang="ja-JP" altLang="en-US" sz="1100" dirty="0" smtClean="0"/>
              <a:t>％を上回る議決権を持った代表が除名に反対すれば、その登録議員は除名されません。したがって、世界議会で除名の</a:t>
            </a:r>
            <a:r>
              <a:rPr lang="ja-JP" altLang="en-US" sz="1100" dirty="0" smtClean="0"/>
              <a:t>動議</a:t>
            </a:r>
            <a:r>
              <a:rPr kumimoji="1" lang="ja-JP" altLang="en-US" sz="1100" dirty="0" smtClean="0"/>
              <a:t>が否決されなければ、たとえ登録議員の</a:t>
            </a:r>
            <a:r>
              <a:rPr kumimoji="1" lang="en-US" altLang="ja-JP" sz="1100" dirty="0" smtClean="0"/>
              <a:t>5</a:t>
            </a:r>
            <a:r>
              <a:rPr kumimoji="1" lang="ja-JP" altLang="en-US" sz="1100" dirty="0" smtClean="0"/>
              <a:t>％が反対しただけでも、その登録議員は除名されます。たとえば、</a:t>
            </a:r>
            <a:r>
              <a:rPr kumimoji="1" lang="en-US" altLang="ja-JP" sz="1100" dirty="0" smtClean="0"/>
              <a:t>3,000</a:t>
            </a:r>
            <a:r>
              <a:rPr kumimoji="1" lang="ja-JP" altLang="en-US" sz="1100" dirty="0" smtClean="0"/>
              <a:t>人の登録議員が登録されても、反対のために、登録議員は</a:t>
            </a:r>
            <a:r>
              <a:rPr kumimoji="1" lang="en-US" altLang="ja-JP" sz="1100" dirty="0" smtClean="0"/>
              <a:t>10</a:t>
            </a:r>
            <a:r>
              <a:rPr kumimoji="1" lang="ja-JP" altLang="en-US" sz="1100" dirty="0" smtClean="0"/>
              <a:t>人にな</a:t>
            </a:r>
            <a:r>
              <a:rPr lang="ja-JP" altLang="en-US" sz="1100" dirty="0" smtClean="0"/>
              <a:t>ってしまうかもしれません。そ</a:t>
            </a:r>
            <a:r>
              <a:rPr kumimoji="1" lang="ja-JP" altLang="en-US" sz="1100" dirty="0" smtClean="0"/>
              <a:t>れでも、その</a:t>
            </a:r>
            <a:r>
              <a:rPr kumimoji="1" lang="en-US" altLang="ja-JP" sz="1100" dirty="0" smtClean="0"/>
              <a:t>10</a:t>
            </a:r>
            <a:r>
              <a:rPr kumimoji="1" lang="ja-JP" altLang="en-US" sz="1100" dirty="0" smtClean="0"/>
              <a:t>人は絶大な権威とな</a:t>
            </a:r>
            <a:r>
              <a:rPr lang="ja-JP" altLang="en-US" sz="1100" dirty="0"/>
              <a:t>り</a:t>
            </a:r>
            <a:r>
              <a:rPr lang="ja-JP" altLang="en-US" sz="1100" dirty="0" smtClean="0"/>
              <a:t>、人々の支持を得ます。それ故、世界議会</a:t>
            </a:r>
            <a:r>
              <a:rPr lang="ja-JP" altLang="en-US" sz="1100" dirty="0"/>
              <a:t>は</a:t>
            </a:r>
            <a:r>
              <a:rPr lang="ja-JP" altLang="en-US" sz="1100" dirty="0" smtClean="0"/>
              <a:t>、世界連邦において、</a:t>
            </a:r>
            <a:r>
              <a:rPr kumimoji="1" lang="ja-JP" altLang="en-US" sz="1100" dirty="0" smtClean="0"/>
              <a:t>最高権威となります。</a:t>
            </a:r>
            <a:endParaRPr kumimoji="1" lang="ja-JP" altLang="en-US" sz="1100" dirty="0"/>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1</a:t>
            </a:fld>
            <a:endParaRPr kumimoji="1" lang="ja-JP" altLang="en-US"/>
          </a:p>
        </p:txBody>
      </p:sp>
      <p:sp>
        <p:nvSpPr>
          <p:cNvPr id="14" name="テキスト ボックス 13"/>
          <p:cNvSpPr txBox="1"/>
          <p:nvPr/>
        </p:nvSpPr>
        <p:spPr>
          <a:xfrm>
            <a:off x="364787" y="8980665"/>
            <a:ext cx="6266388" cy="369332"/>
          </a:xfrm>
          <a:prstGeom prst="rect">
            <a:avLst/>
          </a:prstGeom>
          <a:solidFill>
            <a:srgbClr val="FF0000"/>
          </a:solidFill>
        </p:spPr>
        <p:txBody>
          <a:bodyPr wrap="square" rtlCol="0">
            <a:spAutoFit/>
          </a:bodyPr>
          <a:lstStyle/>
          <a:p>
            <a:r>
              <a:rPr kumimoji="1" lang="ja-JP" altLang="en-US" b="1" dirty="0" smtClean="0">
                <a:solidFill>
                  <a:srgbClr val="0000FF"/>
                </a:solidFill>
              </a:rPr>
              <a:t>世界党は千年</a:t>
            </a:r>
            <a:r>
              <a:rPr lang="ja-JP" altLang="en-US" b="1" dirty="0">
                <a:solidFill>
                  <a:srgbClr val="0000FF"/>
                </a:solidFill>
              </a:rPr>
              <a:t>後</a:t>
            </a:r>
            <a:r>
              <a:rPr lang="ja-JP" altLang="en-US" b="1" dirty="0" smtClean="0">
                <a:solidFill>
                  <a:srgbClr val="0000FF"/>
                </a:solidFill>
              </a:rPr>
              <a:t>も存在している政党をめざして設立されました。</a:t>
            </a:r>
            <a:endParaRPr lang="ja-JP" altLang="en-US" b="1" dirty="0">
              <a:solidFill>
                <a:srgbClr val="0000FF"/>
              </a:solidFill>
            </a:endParaRPr>
          </a:p>
        </p:txBody>
      </p:sp>
      <p:sp>
        <p:nvSpPr>
          <p:cNvPr id="13" name="テキスト ボックス 12"/>
          <p:cNvSpPr txBox="1"/>
          <p:nvPr/>
        </p:nvSpPr>
        <p:spPr>
          <a:xfrm>
            <a:off x="2258502" y="3008784"/>
            <a:ext cx="4372672" cy="1169551"/>
          </a:xfrm>
          <a:prstGeom prst="rect">
            <a:avLst/>
          </a:prstGeom>
          <a:solidFill>
            <a:srgbClr val="0000FF"/>
          </a:solidFill>
        </p:spPr>
        <p:txBody>
          <a:bodyPr wrap="square" rtlCol="0">
            <a:spAutoFit/>
          </a:bodyPr>
          <a:lstStyle/>
          <a:p>
            <a:r>
              <a:rPr lang="ja-JP" altLang="en-US" sz="1200" b="1" kern="0" dirty="0" smtClean="0">
                <a:solidFill>
                  <a:schemeClr val="bg1"/>
                </a:solidFill>
              </a:rPr>
              <a:t>　</a:t>
            </a:r>
            <a:r>
              <a:rPr lang="en-US" altLang="ja-JP" sz="1400" b="1" kern="0" dirty="0" smtClean="0">
                <a:solidFill>
                  <a:schemeClr val="bg1"/>
                </a:solidFill>
              </a:rPr>
              <a:t>1</a:t>
            </a:r>
            <a:r>
              <a:rPr lang="en-US" altLang="ja-JP" sz="1400" b="1" kern="0" dirty="0">
                <a:solidFill>
                  <a:schemeClr val="bg1"/>
                </a:solidFill>
              </a:rPr>
              <a:t>. </a:t>
            </a:r>
            <a:r>
              <a:rPr lang="ja-JP" altLang="ja-JP" sz="1400" b="1" kern="0" dirty="0">
                <a:solidFill>
                  <a:schemeClr val="bg1"/>
                </a:solidFill>
              </a:rPr>
              <a:t>世界</a:t>
            </a:r>
            <a:r>
              <a:rPr lang="ja-JP" altLang="ja-JP" sz="1400" b="1" kern="0" dirty="0" smtClean="0">
                <a:solidFill>
                  <a:schemeClr val="bg1"/>
                </a:solidFill>
              </a:rPr>
              <a:t>連邦は</a:t>
            </a:r>
            <a:r>
              <a:rPr lang="ja-JP" altLang="ja-JP" sz="1400" b="1" kern="0" dirty="0">
                <a:solidFill>
                  <a:schemeClr val="bg1"/>
                </a:solidFill>
              </a:rPr>
              <a:t>、戦争を減らすか防ぐことができるので、戦争による破壊を減らすか防げます。</a:t>
            </a:r>
            <a:endParaRPr lang="ja-JP" altLang="ja-JP" sz="1400" b="1" kern="100" dirty="0">
              <a:solidFill>
                <a:schemeClr val="bg1"/>
              </a:solidFill>
            </a:endParaRPr>
          </a:p>
          <a:p>
            <a:r>
              <a:rPr lang="ja-JP" altLang="ja-JP" sz="1400" b="1" kern="0" dirty="0">
                <a:solidFill>
                  <a:schemeClr val="bg1"/>
                </a:solidFill>
              </a:rPr>
              <a:t>　</a:t>
            </a:r>
            <a:r>
              <a:rPr lang="en-US" altLang="ja-JP" sz="1400" b="1" kern="0" dirty="0">
                <a:solidFill>
                  <a:schemeClr val="bg1"/>
                </a:solidFill>
              </a:rPr>
              <a:t>2. </a:t>
            </a:r>
            <a:r>
              <a:rPr lang="ja-JP" altLang="ja-JP" sz="1400" b="1" kern="0" dirty="0">
                <a:solidFill>
                  <a:schemeClr val="bg1"/>
                </a:solidFill>
              </a:rPr>
              <a:t>世界</a:t>
            </a:r>
            <a:r>
              <a:rPr lang="ja-JP" altLang="ja-JP" sz="1400" b="1" kern="0" dirty="0" smtClean="0">
                <a:solidFill>
                  <a:schemeClr val="bg1"/>
                </a:solidFill>
              </a:rPr>
              <a:t>連邦は</a:t>
            </a:r>
            <a:r>
              <a:rPr lang="ja-JP" altLang="ja-JP" sz="1400" b="1" kern="0" dirty="0">
                <a:solidFill>
                  <a:schemeClr val="bg1"/>
                </a:solidFill>
              </a:rPr>
              <a:t>、軍事費を減らせます。</a:t>
            </a:r>
            <a:endParaRPr lang="ja-JP" altLang="ja-JP" sz="1400" b="1" kern="100" dirty="0">
              <a:solidFill>
                <a:schemeClr val="bg1"/>
              </a:solidFill>
            </a:endParaRPr>
          </a:p>
          <a:p>
            <a:r>
              <a:rPr lang="ja-JP" altLang="ja-JP" sz="1400" b="1" kern="0" dirty="0">
                <a:solidFill>
                  <a:schemeClr val="bg1"/>
                </a:solidFill>
              </a:rPr>
              <a:t>　</a:t>
            </a:r>
            <a:r>
              <a:rPr lang="en-US" altLang="ja-JP" sz="1400" b="1" kern="0" dirty="0">
                <a:solidFill>
                  <a:schemeClr val="bg1"/>
                </a:solidFill>
              </a:rPr>
              <a:t>3. </a:t>
            </a:r>
            <a:r>
              <a:rPr lang="ja-JP" altLang="ja-JP" sz="1400" b="1" kern="0" dirty="0">
                <a:solidFill>
                  <a:schemeClr val="bg1"/>
                </a:solidFill>
              </a:rPr>
              <a:t>世界中央銀行が国際共通通貨を発行するので、為替レートの変動をなくせます</a:t>
            </a:r>
            <a:r>
              <a:rPr lang="ja-JP" altLang="ja-JP" sz="1400" b="1" kern="0" dirty="0" smtClean="0">
                <a:solidFill>
                  <a:schemeClr val="bg1"/>
                </a:solidFill>
              </a:rPr>
              <a:t>。</a:t>
            </a:r>
            <a:endParaRPr lang="ja-JP" altLang="ja-JP" sz="1400" b="1" kern="100" dirty="0">
              <a:solidFill>
                <a:schemeClr val="bg1"/>
              </a:solidFill>
              <a:latin typeface="Century"/>
              <a:ea typeface="ＭＳ 明朝"/>
              <a:cs typeface="Times New Roman"/>
            </a:endParaRPr>
          </a:p>
        </p:txBody>
      </p:sp>
      <p:pic>
        <p:nvPicPr>
          <p:cNvPr id="1026" name="Picture 2" descr="H:\photo\policy-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86" y="4314220"/>
            <a:ext cx="3375841" cy="3375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716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188640" y="9345488"/>
            <a:ext cx="360387" cy="432048"/>
          </a:xfrm>
        </p:spPr>
        <p:txBody>
          <a:bodyPr/>
          <a:lstStyle/>
          <a:p>
            <a:pPr algn="l"/>
            <a:fld id="{654DB6B2-9E5C-4BA2-847C-367EC201CA58}" type="slidenum">
              <a:rPr kumimoji="1" lang="ja-JP" altLang="en-US" sz="1400" b="1" smtClean="0"/>
              <a:pPr algn="l"/>
              <a:t>2</a:t>
            </a:fld>
            <a:endParaRPr kumimoji="1" lang="ja-JP" altLang="en-US" sz="1400" b="1" dirty="0"/>
          </a:p>
        </p:txBody>
      </p:sp>
      <p:sp>
        <p:nvSpPr>
          <p:cNvPr id="5" name="テキスト ボックス 4"/>
          <p:cNvSpPr txBox="1"/>
          <p:nvPr/>
        </p:nvSpPr>
        <p:spPr>
          <a:xfrm>
            <a:off x="404664" y="285130"/>
            <a:ext cx="3384376" cy="307777"/>
          </a:xfrm>
          <a:prstGeom prst="rect">
            <a:avLst/>
          </a:prstGeom>
          <a:blipFill>
            <a:blip r:embed="rId3"/>
            <a:tile tx="0" ty="0" sx="100000" sy="100000" flip="none" algn="tl"/>
          </a:blipFill>
        </p:spPr>
        <p:txBody>
          <a:bodyPr wrap="square" rtlCol="0">
            <a:spAutoFit/>
          </a:bodyPr>
          <a:lstStyle/>
          <a:p>
            <a:r>
              <a:rPr kumimoji="1" lang="ja-JP" altLang="en-US" sz="1400" b="1" dirty="0" smtClean="0">
                <a:solidFill>
                  <a:srgbClr val="0000FF"/>
                </a:solidFill>
              </a:rPr>
              <a:t>世 界 党 の 三 </a:t>
            </a:r>
            <a:r>
              <a:rPr lang="ja-JP" altLang="en-US" sz="1400" b="1" dirty="0" smtClean="0">
                <a:solidFill>
                  <a:srgbClr val="0000FF"/>
                </a:solidFill>
              </a:rPr>
              <a:t>原 則 は 以 下 の 通 り で す。</a:t>
            </a:r>
            <a:endParaRPr kumimoji="1" lang="ja-JP" altLang="en-US" sz="1400" b="1" dirty="0">
              <a:solidFill>
                <a:srgbClr val="0000FF"/>
              </a:solidFill>
            </a:endParaRPr>
          </a:p>
        </p:txBody>
      </p:sp>
      <p:sp>
        <p:nvSpPr>
          <p:cNvPr id="6" name="テキスト ボックス 5"/>
          <p:cNvSpPr txBox="1"/>
          <p:nvPr/>
        </p:nvSpPr>
        <p:spPr>
          <a:xfrm>
            <a:off x="188640" y="646712"/>
            <a:ext cx="6278812" cy="1754326"/>
          </a:xfrm>
          <a:prstGeom prst="rect">
            <a:avLst/>
          </a:prstGeom>
          <a:solidFill>
            <a:srgbClr val="0000FF"/>
          </a:solidFill>
        </p:spPr>
        <p:txBody>
          <a:bodyPr wrap="square" rtlCol="0">
            <a:spAutoFit/>
          </a:bodyPr>
          <a:lstStyle/>
          <a:p>
            <a:r>
              <a:rPr lang="ja-JP" altLang="en-US" dirty="0"/>
              <a:t>　</a:t>
            </a:r>
            <a:r>
              <a:rPr lang="en-US" altLang="ja-JP" dirty="0">
                <a:solidFill>
                  <a:schemeClr val="bg1"/>
                </a:solidFill>
              </a:rPr>
              <a:t>1. </a:t>
            </a:r>
            <a:r>
              <a:rPr lang="ja-JP" altLang="en-US" dirty="0">
                <a:solidFill>
                  <a:schemeClr val="bg1"/>
                </a:solidFill>
              </a:rPr>
              <a:t>最優先事項は、世界全体のあるいは社会全体の利益であり、党の利益は、その後に来る。世界がよくなれば、我々の国がよくなる。我々の国がよくなれば、我々の生活がよくなる。</a:t>
            </a:r>
          </a:p>
          <a:p>
            <a:r>
              <a:rPr lang="ja-JP" altLang="en-US" dirty="0">
                <a:solidFill>
                  <a:schemeClr val="bg1"/>
                </a:solidFill>
              </a:rPr>
              <a:t>　</a:t>
            </a:r>
            <a:r>
              <a:rPr lang="en-US" altLang="ja-JP" dirty="0">
                <a:solidFill>
                  <a:schemeClr val="bg1"/>
                </a:solidFill>
              </a:rPr>
              <a:t>2. </a:t>
            </a:r>
            <a:r>
              <a:rPr lang="ja-JP" altLang="en-US" dirty="0">
                <a:solidFill>
                  <a:schemeClr val="bg1"/>
                </a:solidFill>
              </a:rPr>
              <a:t>世界党の政策に関しては、虚偽があってはならない。</a:t>
            </a:r>
          </a:p>
          <a:p>
            <a:r>
              <a:rPr lang="ja-JP" altLang="en-US" dirty="0">
                <a:solidFill>
                  <a:schemeClr val="bg1"/>
                </a:solidFill>
              </a:rPr>
              <a:t>　</a:t>
            </a:r>
            <a:r>
              <a:rPr lang="en-US" altLang="ja-JP" dirty="0">
                <a:solidFill>
                  <a:schemeClr val="bg1"/>
                </a:solidFill>
              </a:rPr>
              <a:t>3. </a:t>
            </a:r>
            <a:r>
              <a:rPr lang="ja-JP" altLang="en-US" dirty="0">
                <a:solidFill>
                  <a:schemeClr val="bg1"/>
                </a:solidFill>
              </a:rPr>
              <a:t>世界党には腐敗があってはならない。我々は、資金に関しては厳格でなければならない</a:t>
            </a:r>
            <a:r>
              <a:rPr lang="ja-JP" altLang="en-US" dirty="0" smtClean="0">
                <a:solidFill>
                  <a:schemeClr val="bg1"/>
                </a:solidFill>
              </a:rPr>
              <a:t>。</a:t>
            </a:r>
            <a:endParaRPr kumimoji="1" lang="ja-JP" altLang="en-US" dirty="0"/>
          </a:p>
        </p:txBody>
      </p:sp>
      <p:sp>
        <p:nvSpPr>
          <p:cNvPr id="7" name="テキスト ボックス 6"/>
          <p:cNvSpPr txBox="1"/>
          <p:nvPr/>
        </p:nvSpPr>
        <p:spPr>
          <a:xfrm>
            <a:off x="192113" y="2449110"/>
            <a:ext cx="6278812" cy="1615827"/>
          </a:xfrm>
          <a:prstGeom prst="rect">
            <a:avLst/>
          </a:prstGeom>
          <a:noFill/>
        </p:spPr>
        <p:txBody>
          <a:bodyPr wrap="square" rtlCol="0">
            <a:spAutoFit/>
          </a:bodyPr>
          <a:lstStyle/>
          <a:p>
            <a:r>
              <a:rPr lang="ja-JP" altLang="en-US" sz="1100" dirty="0" smtClean="0"/>
              <a:t>　三原則にあるように、世界が良くなれば自分の生活が良くなります。たとえば、世界</a:t>
            </a:r>
            <a:r>
              <a:rPr lang="ja-JP" altLang="en-US" sz="1100" dirty="0"/>
              <a:t>連邦ができれば、核兵器を持つ必要はありません。したがって、核兵器の技術を維持するために原発を維持する必要もありません。</a:t>
            </a:r>
            <a:endParaRPr lang="en-US" altLang="ja-JP" sz="1100" dirty="0"/>
          </a:p>
          <a:p>
            <a:r>
              <a:rPr lang="ja-JP" altLang="en-US" sz="1100" dirty="0"/>
              <a:t>　また、最近問題が</a:t>
            </a:r>
            <a:r>
              <a:rPr lang="ja-JP" altLang="en-US" sz="1100" dirty="0" smtClean="0"/>
              <a:t>深刻な尖閣</a:t>
            </a:r>
            <a:r>
              <a:rPr lang="ja-JP" altLang="en-US" sz="1100" dirty="0"/>
              <a:t>諸島、竹島、北方領土などの領土問題は、平和的に解決する道があるとしたら、世界議会で話し合うことしか無いように思われます。</a:t>
            </a:r>
          </a:p>
          <a:p>
            <a:r>
              <a:rPr lang="ja-JP" altLang="en-US" sz="1100" dirty="0" smtClean="0"/>
              <a:t>　三</a:t>
            </a:r>
            <a:r>
              <a:rPr lang="ja-JP" altLang="en-US" sz="1100" dirty="0"/>
              <a:t>原則にあるように、世界党の政策に虚偽はありません。たとえば、世界議会の登録議員と同じように、世界党のメンバー</a:t>
            </a:r>
            <a:r>
              <a:rPr lang="ja-JP" altLang="en-US" sz="1100" dirty="0" smtClean="0"/>
              <a:t>はふさわしく</a:t>
            </a:r>
            <a:r>
              <a:rPr lang="ja-JP" altLang="en-US" sz="1100" dirty="0"/>
              <a:t>ないメンバー</a:t>
            </a:r>
            <a:r>
              <a:rPr lang="ja-JP" altLang="en-US" sz="1100" dirty="0" smtClean="0"/>
              <a:t>を除名できるシステムが、世界党規約に規定されています</a:t>
            </a:r>
            <a:r>
              <a:rPr lang="ja-JP" altLang="en-US" sz="1100" dirty="0"/>
              <a:t>。だから、世界党には汚職はありません。</a:t>
            </a:r>
            <a:r>
              <a:rPr lang="en-US" altLang="ja-JP" sz="1100" dirty="0"/>
              <a:t>2011</a:t>
            </a:r>
            <a:r>
              <a:rPr lang="ja-JP" altLang="en-US" sz="1100" dirty="0"/>
              <a:t>年のガーナでの世界党大会では、博士号を持っていると主張していたメンバーが、</a:t>
            </a:r>
            <a:r>
              <a:rPr lang="ja-JP" altLang="en-US" sz="1100" dirty="0" smtClean="0"/>
              <a:t>証明書のコピーを</a:t>
            </a:r>
            <a:r>
              <a:rPr lang="ja-JP" altLang="en-US" sz="1100" dirty="0"/>
              <a:t>送ることを拒否したので、除名されました</a:t>
            </a:r>
            <a:r>
              <a:rPr lang="ja-JP" altLang="en-US" sz="1100" dirty="0" smtClean="0"/>
              <a:t>。</a:t>
            </a:r>
            <a:endParaRPr lang="ja-JP" altLang="en-US" sz="1100" dirty="0"/>
          </a:p>
        </p:txBody>
      </p:sp>
      <p:sp>
        <p:nvSpPr>
          <p:cNvPr id="10" name="テキスト ボックス 9"/>
          <p:cNvSpPr txBox="1"/>
          <p:nvPr/>
        </p:nvSpPr>
        <p:spPr>
          <a:xfrm>
            <a:off x="188640" y="4110683"/>
            <a:ext cx="6278465" cy="5493812"/>
          </a:xfrm>
          <a:prstGeom prst="rect">
            <a:avLst/>
          </a:prstGeom>
          <a:solidFill>
            <a:srgbClr val="FFFFCC"/>
          </a:solidFill>
        </p:spPr>
        <p:txBody>
          <a:bodyPr wrap="square" rtlCol="0">
            <a:spAutoFit/>
          </a:bodyPr>
          <a:lstStyle/>
          <a:p>
            <a:r>
              <a:rPr kumimoji="1" lang="ja-JP" altLang="en-US" dirty="0" smtClean="0">
                <a:solidFill>
                  <a:srgbClr val="0000FF"/>
                </a:solidFill>
              </a:rPr>
              <a:t>　日本の</a:t>
            </a:r>
            <a:r>
              <a:rPr kumimoji="1" lang="ja-JP" altLang="en-US" dirty="0" smtClean="0">
                <a:solidFill>
                  <a:srgbClr val="00B050"/>
                </a:solidFill>
              </a:rPr>
              <a:t>伝統の政治</a:t>
            </a:r>
            <a:r>
              <a:rPr kumimoji="1" lang="ja-JP" altLang="en-US" dirty="0" smtClean="0">
                <a:solidFill>
                  <a:srgbClr val="0000FF"/>
                </a:solidFill>
              </a:rPr>
              <a:t>と</a:t>
            </a:r>
            <a:r>
              <a:rPr kumimoji="1" lang="ja-JP" altLang="en-US" dirty="0" smtClean="0">
                <a:solidFill>
                  <a:srgbClr val="FF0000"/>
                </a:solidFill>
              </a:rPr>
              <a:t>未来の政治</a:t>
            </a:r>
            <a:endParaRPr kumimoji="1" lang="en-US" altLang="ja-JP" dirty="0" smtClean="0">
              <a:solidFill>
                <a:srgbClr val="FF0000"/>
              </a:solidFill>
            </a:endParaRPr>
          </a:p>
          <a:p>
            <a:endParaRPr lang="en-US" altLang="ja-JP" sz="1100" dirty="0" smtClean="0"/>
          </a:p>
          <a:p>
            <a:r>
              <a:rPr lang="ja-JP" altLang="en-US" sz="1400" b="1" dirty="0" smtClean="0">
                <a:solidFill>
                  <a:srgbClr val="00B050"/>
                </a:solidFill>
              </a:rPr>
              <a:t>　伝統の政治</a:t>
            </a:r>
            <a:endParaRPr lang="en-US" altLang="ja-JP" sz="1400" b="1" dirty="0">
              <a:solidFill>
                <a:srgbClr val="00B050"/>
              </a:solidFill>
            </a:endParaRPr>
          </a:p>
          <a:p>
            <a:endParaRPr lang="en-US" altLang="ja-JP" sz="1100" dirty="0" smtClean="0"/>
          </a:p>
          <a:p>
            <a:r>
              <a:rPr lang="ja-JP" altLang="en-US" sz="1100" dirty="0"/>
              <a:t>　</a:t>
            </a:r>
            <a:r>
              <a:rPr lang="ja-JP" altLang="en-US" sz="1100" dirty="0" smtClean="0"/>
              <a:t>世界には多くの問題がある一方、国内にも多くの問題があります。日本の現代社会の深刻な問題がますます悪化している今日、日本の伝統的な政治の</a:t>
            </a:r>
            <a:r>
              <a:rPr lang="ja-JP" altLang="en-US" sz="1100" dirty="0"/>
              <a:t>良い面</a:t>
            </a:r>
            <a:r>
              <a:rPr lang="ja-JP" altLang="en-US" sz="1100" dirty="0" smtClean="0"/>
              <a:t>と悪い面を理解し、未来のあるべき政治を考えなければなりません。</a:t>
            </a:r>
            <a:endParaRPr lang="en-US" altLang="ja-JP" sz="1100" dirty="0" smtClean="0"/>
          </a:p>
          <a:p>
            <a:r>
              <a:rPr lang="ja-JP" altLang="en-US" sz="1100" dirty="0"/>
              <a:t>　</a:t>
            </a:r>
            <a:r>
              <a:rPr lang="ja-JP" altLang="en-US" sz="1100" dirty="0" smtClean="0"/>
              <a:t>日本の伝統的政治とは、一口に言えば「武士の政治」だと言えます。有名な「武</a:t>
            </a:r>
            <a:r>
              <a:rPr lang="ja-JP" altLang="en-US" sz="1100" dirty="0"/>
              <a:t>士道と</a:t>
            </a:r>
            <a:r>
              <a:rPr lang="ja-JP" altLang="en-US" sz="1100" dirty="0" smtClean="0"/>
              <a:t>は死ぬ</a:t>
            </a:r>
            <a:r>
              <a:rPr lang="ja-JP" altLang="en-US" sz="1100" dirty="0"/>
              <a:t>こと</a:t>
            </a:r>
            <a:r>
              <a:rPr lang="ja-JP" altLang="en-US" sz="1100" dirty="0" smtClean="0"/>
              <a:t>と見つけたり。」という言葉があるように、必要な時に</a:t>
            </a:r>
            <a:r>
              <a:rPr lang="ja-JP" altLang="en-US" sz="1100" dirty="0"/>
              <a:t>は、</a:t>
            </a:r>
            <a:r>
              <a:rPr lang="ja-JP" altLang="en-US" sz="1100" dirty="0" smtClean="0"/>
              <a:t>武士は命をかけて闘う精神力を持って人々の上に君臨しました。武士が責任をとるときする切腹は、世界で有名です。</a:t>
            </a:r>
            <a:r>
              <a:rPr lang="ja-JP" altLang="en-US" sz="1100" dirty="0"/>
              <a:t>一方で</a:t>
            </a:r>
            <a:r>
              <a:rPr lang="ja-JP" altLang="en-US" sz="1100" dirty="0" smtClean="0"/>
              <a:t>は、武士は百姓から年貢を取り立てて生計を立てました。その武士によって統治された社会の財政には一つの</a:t>
            </a:r>
            <a:r>
              <a:rPr lang="ja-JP" altLang="en-US" sz="1100" dirty="0"/>
              <a:t>深刻</a:t>
            </a:r>
            <a:r>
              <a:rPr lang="ja-JP" altLang="en-US" sz="1100" dirty="0" smtClean="0"/>
              <a:t>な</a:t>
            </a:r>
            <a:r>
              <a:rPr lang="ja-JP" altLang="en-US" sz="1100" dirty="0"/>
              <a:t>問題</a:t>
            </a:r>
            <a:r>
              <a:rPr lang="ja-JP" altLang="en-US" sz="1100" dirty="0" smtClean="0"/>
              <a:t>がありました。日本の経済は、鎌倉</a:t>
            </a:r>
            <a:r>
              <a:rPr lang="ja-JP" altLang="en-US" sz="1100" dirty="0"/>
              <a:t>時代（</a:t>
            </a:r>
            <a:r>
              <a:rPr lang="en-US" altLang="ja-JP" sz="1100" dirty="0"/>
              <a:t>1192-1333</a:t>
            </a:r>
            <a:r>
              <a:rPr lang="ja-JP" altLang="en-US" sz="1100" dirty="0"/>
              <a:t>）以来</a:t>
            </a:r>
            <a:r>
              <a:rPr lang="ja-JP" altLang="en-US" sz="1100" dirty="0" smtClean="0"/>
              <a:t>、何回も破産しています。鎌倉時代、</a:t>
            </a:r>
            <a:r>
              <a:rPr lang="ja-JP" altLang="en-US" sz="1100" dirty="0"/>
              <a:t>鎌倉幕府は、</a:t>
            </a:r>
            <a:r>
              <a:rPr lang="en-US" altLang="ja-JP" sz="1100" dirty="0"/>
              <a:t>1297</a:t>
            </a:r>
            <a:r>
              <a:rPr lang="ja-JP" altLang="en-US" sz="1100" dirty="0"/>
              <a:t>年に徳政令を出し、</a:t>
            </a:r>
            <a:r>
              <a:rPr lang="en-US" altLang="ja-JP" sz="1100" dirty="0"/>
              <a:t>36</a:t>
            </a:r>
            <a:r>
              <a:rPr lang="ja-JP" altLang="en-US" sz="1100" dirty="0"/>
              <a:t>年後の</a:t>
            </a:r>
            <a:r>
              <a:rPr lang="en-US" altLang="ja-JP" sz="1100" dirty="0"/>
              <a:t>1333</a:t>
            </a:r>
            <a:r>
              <a:rPr lang="ja-JP" altLang="en-US" sz="1100" dirty="0"/>
              <a:t>年に滅亡しました。室町時代（</a:t>
            </a:r>
            <a:r>
              <a:rPr lang="en-US" altLang="ja-JP" sz="1100" dirty="0"/>
              <a:t>1336-1467</a:t>
            </a:r>
            <a:r>
              <a:rPr lang="ja-JP" altLang="en-US" sz="1100" dirty="0"/>
              <a:t>）、</a:t>
            </a:r>
            <a:r>
              <a:rPr lang="en-US" altLang="ja-JP" sz="1100" dirty="0"/>
              <a:t>1441</a:t>
            </a:r>
            <a:r>
              <a:rPr lang="ja-JP" altLang="en-US" sz="1100" dirty="0"/>
              <a:t>年には、車借、馬借、農民が室町幕府から徳政令</a:t>
            </a:r>
            <a:r>
              <a:rPr lang="ja-JP" altLang="en-US" sz="1100" dirty="0" smtClean="0"/>
              <a:t>を勝ち取りました</a:t>
            </a:r>
            <a:r>
              <a:rPr lang="ja-JP" altLang="en-US" sz="1100" dirty="0"/>
              <a:t>が、</a:t>
            </a:r>
            <a:r>
              <a:rPr lang="en-US" altLang="ja-JP" sz="1100" dirty="0"/>
              <a:t>26</a:t>
            </a:r>
            <a:r>
              <a:rPr lang="ja-JP" altLang="en-US" sz="1100" dirty="0"/>
              <a:t>年後の</a:t>
            </a:r>
            <a:r>
              <a:rPr lang="en-US" altLang="ja-JP" sz="1100" dirty="0"/>
              <a:t>1467</a:t>
            </a:r>
            <a:r>
              <a:rPr lang="ja-JP" altLang="en-US" sz="1100" dirty="0"/>
              <a:t>年に応仁の乱</a:t>
            </a:r>
            <a:r>
              <a:rPr lang="ja-JP" altLang="en-US" sz="1100" dirty="0" smtClean="0"/>
              <a:t>が起こり、</a:t>
            </a:r>
            <a:r>
              <a:rPr lang="ja-JP" altLang="en-US" sz="1100" dirty="0"/>
              <a:t>戦国時代（</a:t>
            </a:r>
            <a:r>
              <a:rPr lang="en-US" altLang="ja-JP" sz="1100" dirty="0"/>
              <a:t>1467-1590</a:t>
            </a:r>
            <a:r>
              <a:rPr lang="ja-JP" altLang="en-US" sz="1100" dirty="0"/>
              <a:t>）に突入しました。この時代には、日本は</a:t>
            </a:r>
            <a:r>
              <a:rPr lang="en-US" altLang="ja-JP" sz="1100" dirty="0"/>
              <a:t>100</a:t>
            </a:r>
            <a:r>
              <a:rPr lang="ja-JP" altLang="en-US" sz="1100" dirty="0"/>
              <a:t>年以上無政府状態</a:t>
            </a:r>
            <a:r>
              <a:rPr lang="ja-JP" altLang="en-US" sz="1100" dirty="0" smtClean="0"/>
              <a:t>で、それぞれ</a:t>
            </a:r>
            <a:r>
              <a:rPr lang="ja-JP" altLang="en-US" sz="1100" dirty="0"/>
              <a:t>の国は、日本を統一するために戦いました。江戸時代（</a:t>
            </a:r>
            <a:r>
              <a:rPr lang="en-US" altLang="ja-JP" sz="1100" dirty="0"/>
              <a:t>1603-1867</a:t>
            </a:r>
            <a:r>
              <a:rPr lang="ja-JP" altLang="en-US" sz="1100" dirty="0"/>
              <a:t>）、</a:t>
            </a:r>
            <a:r>
              <a:rPr lang="en-US" altLang="ja-JP" sz="1100" dirty="0"/>
              <a:t>1841</a:t>
            </a:r>
            <a:r>
              <a:rPr lang="ja-JP" altLang="en-US" sz="1100" dirty="0"/>
              <a:t>年から天保の改革を行った水野忠邦は、棄損例（きえんれい）を出して旗本・御家人の借金を一部免除したり、商人から莫大な御用金を取り立てようとしたりしました。この御用金は利子を付けて返済するので、いわば強制的な公債でした。また、貨幣の質を落とし大量に発行したので、インフレになりました。そして</a:t>
            </a:r>
            <a:r>
              <a:rPr lang="en-US" altLang="ja-JP" sz="1100" dirty="0"/>
              <a:t>26</a:t>
            </a:r>
            <a:r>
              <a:rPr lang="ja-JP" altLang="en-US" sz="1100" dirty="0"/>
              <a:t>年後の</a:t>
            </a:r>
            <a:r>
              <a:rPr lang="en-US" altLang="ja-JP" sz="1100" dirty="0"/>
              <a:t>1867</a:t>
            </a:r>
            <a:r>
              <a:rPr lang="ja-JP" altLang="en-US" sz="1100" dirty="0"/>
              <a:t>年、幕府は滅亡しました</a:t>
            </a:r>
            <a:r>
              <a:rPr lang="ja-JP" altLang="en-US" sz="1100" dirty="0" smtClean="0"/>
              <a:t>。この</a:t>
            </a:r>
            <a:r>
              <a:rPr lang="ja-JP" altLang="en-US" sz="1100" dirty="0"/>
              <a:t>ように考えると、現代は歴史上の一つの体制が滅び、新しい体制になる時代とよく似ていることがわかります</a:t>
            </a:r>
            <a:r>
              <a:rPr lang="ja-JP" altLang="en-US" sz="1100" dirty="0" smtClean="0"/>
              <a:t>。つまり</a:t>
            </a:r>
            <a:r>
              <a:rPr lang="ja-JP" altLang="en-US" sz="1100" dirty="0"/>
              <a:t>、現代は、国家財政の</a:t>
            </a:r>
            <a:r>
              <a:rPr lang="ja-JP" altLang="en-US" sz="1100" dirty="0" smtClean="0"/>
              <a:t>赤字がふくらみ国家が破産しようとしています。国の債務は、</a:t>
            </a:r>
            <a:r>
              <a:rPr lang="en-US" altLang="ja-JP" sz="1100" dirty="0" smtClean="0"/>
              <a:t>GDP</a:t>
            </a:r>
            <a:r>
              <a:rPr lang="ja-JP" altLang="en-US" sz="1100" dirty="0" smtClean="0"/>
              <a:t>の</a:t>
            </a:r>
            <a:r>
              <a:rPr lang="en-US" altLang="ja-JP" sz="1100" dirty="0" smtClean="0"/>
              <a:t>200</a:t>
            </a:r>
            <a:r>
              <a:rPr lang="ja-JP" altLang="en-US" sz="1100" dirty="0" smtClean="0"/>
              <a:t>％といわれています。</a:t>
            </a:r>
            <a:r>
              <a:rPr lang="en-US" altLang="ja-JP" sz="1100" dirty="0" smtClean="0"/>
              <a:t>2012</a:t>
            </a:r>
            <a:r>
              <a:rPr lang="ja-JP" altLang="en-US" sz="1100" dirty="0" smtClean="0"/>
              <a:t>年に</a:t>
            </a:r>
            <a:r>
              <a:rPr lang="ja-JP" altLang="en-US" sz="1100" smtClean="0"/>
              <a:t>発足</a:t>
            </a:r>
            <a:r>
              <a:rPr lang="ja-JP" altLang="en-US" sz="1100" smtClean="0"/>
              <a:t>した安倍内閣</a:t>
            </a:r>
            <a:r>
              <a:rPr lang="ja-JP" altLang="en-US" sz="1100" dirty="0" smtClean="0"/>
              <a:t>は金融緩和をしようとしていますが、その政策は江戸時代の天保の改革と本質的な違いはなく、結果は明らかです。鎌倉時代、室町時代、江戸時代では、天皇により幕府の長である将軍が任命され日本を統治しましたが、この時代に徳</a:t>
            </a:r>
            <a:r>
              <a:rPr lang="ja-JP" altLang="en-US" sz="1100" dirty="0"/>
              <a:t>政令や棄捐令が</a:t>
            </a:r>
            <a:r>
              <a:rPr lang="ja-JP" altLang="en-US" sz="1100" dirty="0" smtClean="0"/>
              <a:t>発せられました 。天皇が世襲であるために、その周辺の人々も世襲で、国家を破産させてしまいました。現代は、政府が幕府です。そして、封建時代と同じような国家破産が起ころうとしています。これが日本の伝統の政治です。</a:t>
            </a:r>
            <a:endParaRPr lang="en-US" altLang="ja-JP" sz="1100" dirty="0" smtClean="0"/>
          </a:p>
          <a:p>
            <a:r>
              <a:rPr lang="ja-JP" altLang="en-US" sz="1100" dirty="0"/>
              <a:t>　体制終焉のメカニズムは次のように説明されます。天皇制そのものは、天皇自身が国を統治したり、あるいは統治者を慣習的に任命したりして一応持続してきましたが、天皇のもとで国の統治者は何回も交代してきました。これまでのように天皇制のもとでいくつかの体制が興亡をくり返してきたのは、天皇制が世襲制であることに起因しています。天皇が世襲であると言うことは、その天皇の周辺にいる特権階級も</a:t>
            </a:r>
            <a:r>
              <a:rPr lang="ja-JP" altLang="en-US" sz="1100" dirty="0" smtClean="0"/>
              <a:t>　　　</a:t>
            </a:r>
            <a:endParaRPr lang="en-US" altLang="ja-JP" sz="1100" dirty="0" smtClean="0"/>
          </a:p>
        </p:txBody>
      </p:sp>
    </p:spTree>
    <p:extLst>
      <p:ext uri="{BB962C8B-B14F-4D97-AF65-F5344CB8AC3E}">
        <p14:creationId xmlns:p14="http://schemas.microsoft.com/office/powerpoint/2010/main" val="228458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321549" y="9417496"/>
            <a:ext cx="333350" cy="432048"/>
          </a:xfrm>
        </p:spPr>
        <p:txBody>
          <a:bodyPr/>
          <a:lstStyle/>
          <a:p>
            <a:fld id="{654DB6B2-9E5C-4BA2-847C-367EC201CA58}" type="slidenum">
              <a:rPr kumimoji="1" lang="ja-JP" altLang="en-US" sz="1400" b="1" smtClean="0"/>
              <a:t>3</a:t>
            </a:fld>
            <a:endParaRPr kumimoji="1" lang="ja-JP" altLang="en-US" sz="1400" b="1" dirty="0"/>
          </a:p>
        </p:txBody>
      </p:sp>
      <p:sp>
        <p:nvSpPr>
          <p:cNvPr id="6" name="テキスト ボックス 5"/>
          <p:cNvSpPr txBox="1"/>
          <p:nvPr/>
        </p:nvSpPr>
        <p:spPr>
          <a:xfrm>
            <a:off x="313284" y="242591"/>
            <a:ext cx="6341615" cy="9233297"/>
          </a:xfrm>
          <a:prstGeom prst="rect">
            <a:avLst/>
          </a:prstGeom>
          <a:solidFill>
            <a:srgbClr val="FFFFCC"/>
          </a:solidFill>
        </p:spPr>
        <p:txBody>
          <a:bodyPr wrap="square" rtlCol="0">
            <a:spAutoFit/>
          </a:bodyPr>
          <a:lstStyle/>
          <a:p>
            <a:r>
              <a:rPr lang="ja-JP" altLang="en-US" sz="1100" dirty="0" smtClean="0"/>
              <a:t>世襲</a:t>
            </a:r>
            <a:r>
              <a:rPr lang="ja-JP" altLang="en-US" sz="1100" dirty="0"/>
              <a:t>になる</a:t>
            </a:r>
            <a:r>
              <a:rPr lang="ja-JP" altLang="en-US" sz="1100" dirty="0" smtClean="0"/>
              <a:t>と言うこと</a:t>
            </a:r>
            <a:r>
              <a:rPr lang="ja-JP" altLang="en-US" sz="1100" dirty="0"/>
              <a:t>です。例えば、江戸幕府においても</a:t>
            </a:r>
            <a:r>
              <a:rPr lang="ja-JP" altLang="en-US" sz="1100" dirty="0" smtClean="0"/>
              <a:t>、将軍</a:t>
            </a:r>
            <a:r>
              <a:rPr lang="ja-JP" altLang="en-US" sz="1100" dirty="0"/>
              <a:t>は天皇によって任命されました。しかし、天皇とその周辺の将軍、旗本、御家人、大名などの特権階級は世襲制であるために他</a:t>
            </a:r>
            <a:r>
              <a:rPr lang="ja-JP" altLang="en-US" sz="1100" dirty="0" smtClean="0"/>
              <a:t>の人々と</a:t>
            </a:r>
            <a:r>
              <a:rPr lang="ja-JP" altLang="en-US" sz="1100" dirty="0"/>
              <a:t>の間に隔たりが出来ることになります。幕府は、体制を維持するために外様大名の取りつぶしを進め、一方幕府の周辺の旗本、御家人を優遇しました。幕府の財政が苦しくなるのは当然で、それをまかなうために棄損令を出したり、貨幣を改鋳して大量に発行したりしました。このようにして幕府に対する国民の不満は高まり、幕府滅亡に至りました。これは、それ以前の鎌倉、室町幕府についても言えることです。現代においては、言うまでもなく政府が幕府に相当します。しかし、日本の経済は不況とは言え、国民の金融資産は</a:t>
            </a:r>
            <a:r>
              <a:rPr lang="en-US" altLang="ja-JP" sz="1100" dirty="0"/>
              <a:t>GDP</a:t>
            </a:r>
            <a:r>
              <a:rPr lang="ja-JP" altLang="en-US" sz="1100" dirty="0"/>
              <a:t>の</a:t>
            </a:r>
            <a:r>
              <a:rPr lang="en-US" altLang="ja-JP" sz="1100" dirty="0"/>
              <a:t>2</a:t>
            </a:r>
            <a:r>
              <a:rPr lang="ja-JP" altLang="en-US" sz="1100" dirty="0"/>
              <a:t>倍以上になっており、世界トップクラスの債権国です。財政赤字は、政府の責任です。これは、幕府であれ政府であれ、権力者が天皇を奉り国を統治している限りくり返されるものです。つまり、国家奴隷制です</a:t>
            </a:r>
            <a:r>
              <a:rPr lang="ja-JP" altLang="en-US" sz="1100" dirty="0" smtClean="0"/>
              <a:t>。</a:t>
            </a:r>
            <a:endParaRPr lang="en-US" altLang="ja-JP" sz="1100" dirty="0" smtClean="0"/>
          </a:p>
          <a:p>
            <a:r>
              <a:rPr lang="ja-JP" altLang="en-US" sz="1100" dirty="0"/>
              <a:t>　</a:t>
            </a:r>
            <a:r>
              <a:rPr lang="ja-JP" altLang="en-US" sz="1100" dirty="0" smtClean="0"/>
              <a:t>日本の伝統の政治を考えるとき、もう一つの側面をなす第二次世界大戦のときの日本の政治を考えなければなりません。ここ</a:t>
            </a:r>
            <a:r>
              <a:rPr lang="ja-JP" altLang="en-US" sz="1100" dirty="0"/>
              <a:t>で、日本に外国の軍隊がいなかった戦前の歴史を振り返ってみる必要があります。以下に日本の近代の歴史を概観します。</a:t>
            </a:r>
          </a:p>
          <a:p>
            <a:r>
              <a:rPr lang="en-US" altLang="ja-JP" sz="1100" dirty="0"/>
              <a:t>1853</a:t>
            </a:r>
            <a:r>
              <a:rPr lang="ja-JP" altLang="en-US" sz="1100" dirty="0"/>
              <a:t>年　ペリー提督、浦賀に来航。翌年、日米和親条約を</a:t>
            </a:r>
            <a:r>
              <a:rPr lang="ja-JP" altLang="en-US" sz="1100" dirty="0" smtClean="0"/>
              <a:t>締結。</a:t>
            </a:r>
            <a:endParaRPr lang="ja-JP" altLang="en-US" sz="1100" dirty="0"/>
          </a:p>
          <a:p>
            <a:r>
              <a:rPr lang="en-US" altLang="ja-JP" sz="1100" dirty="0"/>
              <a:t>1861</a:t>
            </a:r>
            <a:r>
              <a:rPr lang="ja-JP" altLang="en-US" sz="1100" dirty="0"/>
              <a:t>年　米国で、南北</a:t>
            </a:r>
            <a:r>
              <a:rPr lang="ja-JP" altLang="en-US" sz="1100" dirty="0" smtClean="0"/>
              <a:t>戦争。</a:t>
            </a:r>
            <a:endParaRPr lang="ja-JP" altLang="en-US" sz="1100" dirty="0"/>
          </a:p>
          <a:p>
            <a:r>
              <a:rPr lang="en-US" altLang="ja-JP" sz="1100" dirty="0"/>
              <a:t>1867</a:t>
            </a:r>
            <a:r>
              <a:rPr lang="ja-JP" altLang="en-US" sz="1100" dirty="0"/>
              <a:t>年　大政奉還。江戸幕府</a:t>
            </a:r>
            <a:r>
              <a:rPr lang="ja-JP" altLang="en-US" sz="1100" dirty="0" smtClean="0"/>
              <a:t>滅亡。</a:t>
            </a:r>
            <a:endParaRPr lang="ja-JP" altLang="en-US" sz="1100" dirty="0"/>
          </a:p>
          <a:p>
            <a:r>
              <a:rPr lang="en-US" altLang="ja-JP" sz="1100" dirty="0"/>
              <a:t>1874</a:t>
            </a:r>
            <a:r>
              <a:rPr lang="ja-JP" altLang="en-US" sz="1100" dirty="0"/>
              <a:t>年　台湾</a:t>
            </a:r>
            <a:r>
              <a:rPr lang="ja-JP" altLang="en-US" sz="1100" dirty="0" smtClean="0"/>
              <a:t>出兵。</a:t>
            </a:r>
            <a:endParaRPr lang="ja-JP" altLang="en-US" sz="1100" dirty="0"/>
          </a:p>
          <a:p>
            <a:r>
              <a:rPr lang="en-US" altLang="ja-JP" sz="1100" dirty="0"/>
              <a:t>1889</a:t>
            </a:r>
            <a:r>
              <a:rPr lang="ja-JP" altLang="en-US" sz="1100" dirty="0"/>
              <a:t>年　大日本帝国憲法発布。戦前の天皇制が</a:t>
            </a:r>
            <a:r>
              <a:rPr lang="ja-JP" altLang="en-US" sz="1100" dirty="0" smtClean="0"/>
              <a:t>樹立。</a:t>
            </a:r>
            <a:endParaRPr lang="ja-JP" altLang="en-US" sz="1100" dirty="0"/>
          </a:p>
          <a:p>
            <a:r>
              <a:rPr lang="en-US" altLang="ja-JP" sz="1100" dirty="0"/>
              <a:t>1894</a:t>
            </a:r>
            <a:r>
              <a:rPr lang="ja-JP" altLang="en-US" sz="1100" dirty="0"/>
              <a:t>年　日清</a:t>
            </a:r>
            <a:r>
              <a:rPr lang="ja-JP" altLang="en-US" sz="1100" dirty="0" smtClean="0"/>
              <a:t>戦争。</a:t>
            </a:r>
            <a:endParaRPr lang="ja-JP" altLang="en-US" sz="1100" dirty="0"/>
          </a:p>
          <a:p>
            <a:r>
              <a:rPr lang="en-US" altLang="ja-JP" sz="1100" dirty="0"/>
              <a:t>1904</a:t>
            </a:r>
            <a:r>
              <a:rPr lang="ja-JP" altLang="en-US" sz="1100" dirty="0"/>
              <a:t>年　日露</a:t>
            </a:r>
            <a:r>
              <a:rPr lang="ja-JP" altLang="en-US" sz="1100" dirty="0" smtClean="0"/>
              <a:t>戦争。</a:t>
            </a:r>
            <a:endParaRPr lang="ja-JP" altLang="en-US" sz="1100" dirty="0"/>
          </a:p>
          <a:p>
            <a:r>
              <a:rPr lang="en-US" altLang="ja-JP" sz="1100" dirty="0"/>
              <a:t>1910</a:t>
            </a:r>
            <a:r>
              <a:rPr lang="ja-JP" altLang="en-US" sz="1100" dirty="0"/>
              <a:t>年　韓国</a:t>
            </a:r>
            <a:r>
              <a:rPr lang="ja-JP" altLang="en-US" sz="1100" dirty="0" smtClean="0"/>
              <a:t>併合。</a:t>
            </a:r>
            <a:endParaRPr lang="en-US" altLang="ja-JP" sz="1100" dirty="0"/>
          </a:p>
          <a:p>
            <a:r>
              <a:rPr lang="en-US" altLang="ja-JP" sz="1100" dirty="0"/>
              <a:t>1914</a:t>
            </a:r>
            <a:r>
              <a:rPr lang="ja-JP" altLang="en-US" sz="1100" dirty="0"/>
              <a:t>年　第一次世界</a:t>
            </a:r>
            <a:r>
              <a:rPr lang="ja-JP" altLang="en-US" sz="1100" dirty="0" smtClean="0"/>
              <a:t>大戦。</a:t>
            </a:r>
            <a:endParaRPr lang="en-US" altLang="ja-JP" sz="1100" dirty="0"/>
          </a:p>
          <a:p>
            <a:r>
              <a:rPr lang="en-US" altLang="ja-JP" sz="1100" dirty="0"/>
              <a:t>1920</a:t>
            </a:r>
            <a:r>
              <a:rPr lang="ja-JP" altLang="en-US" sz="1100" dirty="0"/>
              <a:t>年　国際連盟に</a:t>
            </a:r>
            <a:r>
              <a:rPr lang="ja-JP" altLang="en-US" sz="1100" dirty="0" smtClean="0"/>
              <a:t>加入。</a:t>
            </a:r>
            <a:endParaRPr lang="ja-JP" altLang="en-US" sz="1100" dirty="0"/>
          </a:p>
          <a:p>
            <a:r>
              <a:rPr lang="en-US" altLang="ja-JP" sz="1100" dirty="0"/>
              <a:t>1931</a:t>
            </a:r>
            <a:r>
              <a:rPr lang="ja-JP" altLang="en-US" sz="1100" dirty="0"/>
              <a:t>年　満州</a:t>
            </a:r>
            <a:r>
              <a:rPr lang="ja-JP" altLang="en-US" sz="1100" dirty="0" smtClean="0"/>
              <a:t>事変。</a:t>
            </a:r>
            <a:endParaRPr lang="ja-JP" altLang="en-US" sz="1100" dirty="0"/>
          </a:p>
          <a:p>
            <a:r>
              <a:rPr lang="en-US" altLang="ja-JP" sz="1100" dirty="0"/>
              <a:t>1932</a:t>
            </a:r>
            <a:r>
              <a:rPr lang="ja-JP" altLang="en-US" sz="1100" dirty="0"/>
              <a:t>年　五・一五事件。犬飼毅首相</a:t>
            </a:r>
            <a:r>
              <a:rPr lang="ja-JP" altLang="en-US" sz="1100" dirty="0" smtClean="0"/>
              <a:t>殺害。</a:t>
            </a:r>
            <a:endParaRPr lang="ja-JP" altLang="en-US" sz="1100" dirty="0"/>
          </a:p>
          <a:p>
            <a:r>
              <a:rPr lang="en-US" altLang="ja-JP" sz="1100" dirty="0" smtClean="0"/>
              <a:t>1933</a:t>
            </a:r>
            <a:r>
              <a:rPr lang="ja-JP" altLang="en-US" sz="1100" dirty="0"/>
              <a:t>年　国際連盟を</a:t>
            </a:r>
            <a:r>
              <a:rPr lang="ja-JP" altLang="en-US" sz="1100" dirty="0" smtClean="0"/>
              <a:t>脱退。</a:t>
            </a:r>
            <a:endParaRPr lang="ja-JP" altLang="en-US" sz="1100" dirty="0"/>
          </a:p>
          <a:p>
            <a:r>
              <a:rPr lang="en-US" altLang="ja-JP" sz="1100" dirty="0"/>
              <a:t>1936</a:t>
            </a:r>
            <a:r>
              <a:rPr lang="ja-JP" altLang="en-US" sz="1100" dirty="0"/>
              <a:t>年　二・二六事件。高橋是清蔵相ら</a:t>
            </a:r>
            <a:r>
              <a:rPr lang="ja-JP" altLang="en-US" sz="1100" dirty="0" smtClean="0"/>
              <a:t>殺害。</a:t>
            </a:r>
            <a:endParaRPr lang="ja-JP" altLang="en-US" sz="1100" dirty="0"/>
          </a:p>
          <a:p>
            <a:r>
              <a:rPr lang="en-US" altLang="ja-JP" sz="1100" dirty="0"/>
              <a:t>1939</a:t>
            </a:r>
            <a:r>
              <a:rPr lang="ja-JP" altLang="en-US" sz="1100" dirty="0"/>
              <a:t>年　第二次世界</a:t>
            </a:r>
            <a:r>
              <a:rPr lang="ja-JP" altLang="en-US" sz="1100" dirty="0" smtClean="0"/>
              <a:t>大戦。</a:t>
            </a:r>
            <a:endParaRPr lang="ja-JP" altLang="en-US" sz="1100" dirty="0"/>
          </a:p>
          <a:p>
            <a:r>
              <a:rPr lang="en-US" altLang="ja-JP" sz="1100" dirty="0"/>
              <a:t>1941</a:t>
            </a:r>
            <a:r>
              <a:rPr lang="ja-JP" altLang="en-US" sz="1100" dirty="0"/>
              <a:t>年</a:t>
            </a:r>
            <a:r>
              <a:rPr lang="en-US" altLang="ja-JP" sz="1100" dirty="0"/>
              <a:t>11</a:t>
            </a:r>
            <a:r>
              <a:rPr lang="ja-JP" altLang="en-US" sz="1100" dirty="0"/>
              <a:t>月、ハル</a:t>
            </a:r>
            <a:r>
              <a:rPr lang="en-US" altLang="ja-JP" sz="1100" dirty="0"/>
              <a:t>=</a:t>
            </a:r>
            <a:r>
              <a:rPr lang="ja-JP" altLang="en-US" sz="1100" dirty="0"/>
              <a:t>ノート</a:t>
            </a:r>
            <a:r>
              <a:rPr lang="ja-JP" altLang="en-US" sz="1100" dirty="0" smtClean="0"/>
              <a:t>。</a:t>
            </a:r>
            <a:r>
              <a:rPr lang="en-US" altLang="ja-JP" sz="1100" dirty="0" smtClean="0"/>
              <a:t>12</a:t>
            </a:r>
            <a:r>
              <a:rPr lang="ja-JP" altLang="en-US" sz="1100" dirty="0" smtClean="0"/>
              <a:t>月</a:t>
            </a:r>
            <a:r>
              <a:rPr lang="ja-JP" altLang="en-US" sz="1100" dirty="0"/>
              <a:t>、太平洋</a:t>
            </a:r>
            <a:r>
              <a:rPr lang="ja-JP" altLang="en-US" sz="1100" dirty="0" smtClean="0"/>
              <a:t>戦争。</a:t>
            </a:r>
            <a:endParaRPr lang="ja-JP" altLang="en-US" sz="1100" dirty="0"/>
          </a:p>
          <a:p>
            <a:r>
              <a:rPr lang="en-US" altLang="ja-JP" sz="1100" dirty="0"/>
              <a:t>1945</a:t>
            </a:r>
            <a:r>
              <a:rPr lang="ja-JP" altLang="en-US" sz="1100" dirty="0"/>
              <a:t>年　終戦。翌年、日本国憲法公布。天皇は、日本</a:t>
            </a:r>
            <a:r>
              <a:rPr lang="ja-JP" altLang="en-US" sz="1100"/>
              <a:t>の</a:t>
            </a:r>
            <a:r>
              <a:rPr lang="ja-JP" altLang="en-US" sz="1100" smtClean="0"/>
              <a:t>象徴。</a:t>
            </a:r>
            <a:endParaRPr lang="ja-JP" altLang="en-US" sz="1100" dirty="0"/>
          </a:p>
          <a:p>
            <a:r>
              <a:rPr lang="ja-JP" altLang="en-US" sz="1100" dirty="0"/>
              <a:t>　以上の歴史のように</a:t>
            </a:r>
            <a:r>
              <a:rPr lang="ja-JP" altLang="en-US" sz="1100" dirty="0" smtClean="0"/>
              <a:t>、</a:t>
            </a:r>
            <a:r>
              <a:rPr lang="en-US" altLang="ja-JP" sz="1100" dirty="0" smtClean="0"/>
              <a:t>1853</a:t>
            </a:r>
            <a:r>
              <a:rPr lang="ja-JP" altLang="en-US" sz="1100" dirty="0" smtClean="0"/>
              <a:t>年</a:t>
            </a:r>
            <a:r>
              <a:rPr lang="ja-JP" altLang="en-US" sz="1100" dirty="0"/>
              <a:t>に米国のペリーが来航するまでは、日本は江戸時代で、ほとんど完全な鎖国状態でした。それまでは、日本は江戸幕府により統治されており、天皇は禁裏の長として慣習的に尊重されていました。反幕府の各藩は、江戸幕府を倒し明治政府を樹立するために天皇のもとに結集しました。幕府滅亡後、</a:t>
            </a:r>
            <a:r>
              <a:rPr lang="en-US" altLang="ja-JP" sz="1100" dirty="0"/>
              <a:t>1889</a:t>
            </a:r>
            <a:r>
              <a:rPr lang="ja-JP" altLang="en-US" sz="1100" dirty="0"/>
              <a:t>年に大日本帝国憲法が発布され、天皇は日本を統治することが憲法で明記されました。</a:t>
            </a:r>
            <a:r>
              <a:rPr lang="en-US" altLang="ja-JP" sz="1100" dirty="0"/>
              <a:t>1945</a:t>
            </a:r>
            <a:r>
              <a:rPr lang="ja-JP" altLang="en-US" sz="1100" dirty="0"/>
              <a:t>年、第二次世界大戦が終了し</a:t>
            </a:r>
            <a:r>
              <a:rPr lang="ja-JP" altLang="en-US" sz="1100" dirty="0" smtClean="0"/>
              <a:t>、</a:t>
            </a:r>
            <a:r>
              <a:rPr lang="en-US" altLang="ja-JP" sz="1100" dirty="0" smtClean="0"/>
              <a:t>1946</a:t>
            </a:r>
            <a:r>
              <a:rPr lang="ja-JP" altLang="en-US" sz="1100" dirty="0" smtClean="0"/>
              <a:t>年、日本</a:t>
            </a:r>
            <a:r>
              <a:rPr lang="ja-JP" altLang="en-US" sz="1100" dirty="0"/>
              <a:t>国憲法が公布され天皇は政治的権力を失い日本の象徴となりました。江戸時代には、天皇は慣習的に幕府の将軍を任命し、明治時代から</a:t>
            </a:r>
            <a:r>
              <a:rPr lang="en-US" altLang="ja-JP" sz="1100" dirty="0"/>
              <a:t>1945</a:t>
            </a:r>
            <a:r>
              <a:rPr lang="ja-JP" altLang="en-US" sz="1100" dirty="0"/>
              <a:t>年までは自らが日本を統治し、戦後は象徴となり国会の指名に従って総理大臣を任命しています。このように、日本は</a:t>
            </a:r>
            <a:r>
              <a:rPr lang="en-US" altLang="ja-JP" sz="1100" dirty="0"/>
              <a:t>100</a:t>
            </a:r>
            <a:r>
              <a:rPr lang="ja-JP" altLang="en-US" sz="1100" dirty="0"/>
              <a:t>年足らずのうちに封建制の国から民主主義の国へと変貌しました。米国が、</a:t>
            </a:r>
            <a:r>
              <a:rPr lang="en-US" altLang="ja-JP" sz="1100" dirty="0"/>
              <a:t>1861</a:t>
            </a:r>
            <a:r>
              <a:rPr lang="ja-JP" altLang="en-US" sz="1100" dirty="0"/>
              <a:t>年の南北戦争を経た後は、国内での戦争がなくなり民主主義が確立したのに比べると、日本の民主主義の歴史はまだ浅いものです。そしてなによりも、日本の民主主義は、米軍が国内に駐留している状態で維持されてきたものであり、日本人自身の力で維持してきたのではありません</a:t>
            </a:r>
            <a:r>
              <a:rPr lang="ja-JP" altLang="en-US" sz="1100" dirty="0" smtClean="0"/>
              <a:t>。</a:t>
            </a:r>
            <a:endParaRPr lang="en-US" altLang="ja-JP" sz="1100" dirty="0" smtClean="0"/>
          </a:p>
          <a:p>
            <a:r>
              <a:rPr lang="ja-JP" altLang="en-US" sz="1100" dirty="0"/>
              <a:t>　日本の外国との戦争の歴史について考えてみると、日本は徐々にアジアに進出して行き、満州に進出し</a:t>
            </a:r>
            <a:r>
              <a:rPr lang="en-US" altLang="ja-JP" sz="1100" dirty="0"/>
              <a:t>1931</a:t>
            </a:r>
            <a:r>
              <a:rPr lang="ja-JP" altLang="en-US" sz="1100" dirty="0"/>
              <a:t>年に満州事変を起こした時、中国国民党は国際連盟に提訴し、連盟はこれを受けてリットン調査団を満州に派遣し、</a:t>
            </a:r>
            <a:r>
              <a:rPr lang="en-US" altLang="ja-JP" sz="1100" dirty="0"/>
              <a:t>1933</a:t>
            </a:r>
            <a:r>
              <a:rPr lang="ja-JP" altLang="en-US" sz="1100" dirty="0"/>
              <a:t>年の連盟総会に</a:t>
            </a:r>
            <a:r>
              <a:rPr lang="ja-JP" altLang="en-US" sz="1100" dirty="0" smtClean="0"/>
              <a:t>おいて賛成 </a:t>
            </a:r>
            <a:r>
              <a:rPr lang="en-US" altLang="ja-JP" sz="1100" dirty="0" smtClean="0"/>
              <a:t>42 </a:t>
            </a:r>
            <a:r>
              <a:rPr lang="ja-JP" altLang="en-US" sz="1100" dirty="0" smtClean="0"/>
              <a:t>：</a:t>
            </a:r>
            <a:r>
              <a:rPr lang="en-US" altLang="ja-JP" sz="1100" dirty="0" smtClean="0"/>
              <a:t> </a:t>
            </a:r>
            <a:r>
              <a:rPr lang="ja-JP" altLang="en-US" sz="1100" dirty="0" smtClean="0"/>
              <a:t>反対 </a:t>
            </a:r>
            <a:r>
              <a:rPr lang="en-US" altLang="ja-JP" sz="1100" dirty="0" smtClean="0"/>
              <a:t>1 </a:t>
            </a:r>
            <a:r>
              <a:rPr lang="ja-JP" altLang="en-US" sz="1100" dirty="0" smtClean="0"/>
              <a:t>：</a:t>
            </a:r>
            <a:r>
              <a:rPr lang="en-US" altLang="ja-JP" sz="1100" dirty="0" smtClean="0"/>
              <a:t> </a:t>
            </a:r>
            <a:r>
              <a:rPr lang="ja-JP" altLang="en-US" sz="1100" dirty="0" smtClean="0"/>
              <a:t>棄権 </a:t>
            </a:r>
            <a:r>
              <a:rPr lang="en-US" altLang="ja-JP" sz="1100" dirty="0" smtClean="0"/>
              <a:t>1 (</a:t>
            </a:r>
            <a:r>
              <a:rPr lang="ja-JP" altLang="en-US" sz="1100" dirty="0" smtClean="0"/>
              <a:t>反対は日本、棄権はタイ</a:t>
            </a:r>
            <a:r>
              <a:rPr lang="en-US" altLang="ja-JP" sz="1100" dirty="0" smtClean="0"/>
              <a:t>) </a:t>
            </a:r>
            <a:r>
              <a:rPr lang="ja-JP" altLang="en-US" sz="1100" dirty="0" smtClean="0"/>
              <a:t>で</a:t>
            </a:r>
            <a:r>
              <a:rPr lang="ja-JP" altLang="en-US" sz="1100" dirty="0"/>
              <a:t>日本の撤退等を要求した対日勧告案を可決しましたが、日本は連盟を脱退しました。</a:t>
            </a:r>
            <a:r>
              <a:rPr lang="en-US" altLang="ja-JP" sz="1100" dirty="0"/>
              <a:t>1941</a:t>
            </a:r>
            <a:r>
              <a:rPr lang="ja-JP" altLang="en-US" sz="1100" dirty="0"/>
              <a:t>年に、中国・ベトナムからの撤退など、とうてい受け入れられない要求を含んだハル</a:t>
            </a:r>
            <a:r>
              <a:rPr lang="en-US" altLang="ja-JP" sz="1100" dirty="0"/>
              <a:t>=</a:t>
            </a:r>
            <a:r>
              <a:rPr lang="ja-JP" altLang="en-US" sz="1100" dirty="0"/>
              <a:t>ノートを米国に突きつけられ、日本はやむなく対米開戦に向かったとの見方が有りますが、連盟脱退の時点で既に、日本は侵略のルートに乗って</a:t>
            </a:r>
            <a:r>
              <a:rPr lang="ja-JP" altLang="en-US" sz="1100" dirty="0" smtClean="0"/>
              <a:t>いたことを忘れてはなりません。一方</a:t>
            </a:r>
            <a:r>
              <a:rPr lang="ja-JP" altLang="en-US" sz="1100" dirty="0"/>
              <a:t>国内では、海軍や陸軍の天皇を支持する青年将校による五・一五事件や二・二六事件</a:t>
            </a:r>
            <a:r>
              <a:rPr lang="ja-JP" altLang="en-US" sz="1100" dirty="0" smtClean="0"/>
              <a:t>などが</a:t>
            </a:r>
            <a:r>
              <a:rPr lang="ja-JP" altLang="en-US" sz="1100" dirty="0"/>
              <a:t>起き、犬養毅首相、高橋是清蔵相などの政府要人が殺害されました。反乱軍は鎮圧され処罰されましたが、これら</a:t>
            </a:r>
            <a:r>
              <a:rPr lang="ja-JP" altLang="en-US" sz="1100" dirty="0" smtClean="0"/>
              <a:t>の事件に</a:t>
            </a:r>
            <a:r>
              <a:rPr lang="ja-JP" altLang="en-US" sz="1100" dirty="0"/>
              <a:t>より議会政治は無力となり、軍国主義へと進んで行きました。もし米軍のような強力な軍隊が国内に駐留していたら、五・一五事件や二・二六</a:t>
            </a:r>
            <a:r>
              <a:rPr lang="ja-JP" altLang="en-US" sz="1100" dirty="0" smtClean="0"/>
              <a:t>事件は</a:t>
            </a:r>
            <a:r>
              <a:rPr lang="ja-JP" altLang="en-US" sz="1100" dirty="0"/>
              <a:t>起こらず、民主主義も崩壊しなかったと考えられます。ある程度確立しかけた民主主義</a:t>
            </a:r>
            <a:r>
              <a:rPr lang="ja-JP" altLang="en-US" sz="1100" dirty="0" smtClean="0"/>
              <a:t>が崩壊した</a:t>
            </a:r>
            <a:r>
              <a:rPr lang="ja-JP" altLang="en-US" sz="1100" dirty="0"/>
              <a:t>のは、日本もドイツも同じです。一方、現在に目を向けると、戦後は一応民主主義で平和な国となりましたが、それは安保条約に基づき米軍が日本に駐留している状態での民主主義と平和です</a:t>
            </a:r>
            <a:r>
              <a:rPr lang="ja-JP" altLang="en-US" sz="1100" dirty="0" smtClean="0"/>
              <a:t>。つまり、日本</a:t>
            </a:r>
            <a:r>
              <a:rPr lang="ja-JP" altLang="en-US" sz="1100" dirty="0"/>
              <a:t>の民主</a:t>
            </a:r>
            <a:r>
              <a:rPr lang="ja-JP" altLang="en-US" sz="1100" dirty="0" smtClean="0"/>
              <a:t>主義と平和は日本人自身の力で維持されているのではありません。</a:t>
            </a:r>
            <a:endParaRPr lang="ja-JP" altLang="en-US" sz="1100" dirty="0"/>
          </a:p>
        </p:txBody>
      </p:sp>
    </p:spTree>
    <p:extLst>
      <p:ext uri="{BB962C8B-B14F-4D97-AF65-F5344CB8AC3E}">
        <p14:creationId xmlns:p14="http://schemas.microsoft.com/office/powerpoint/2010/main" val="113364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182662" y="9454227"/>
            <a:ext cx="373174" cy="375592"/>
          </a:xfrm>
        </p:spPr>
        <p:txBody>
          <a:bodyPr/>
          <a:lstStyle/>
          <a:p>
            <a:pPr algn="l"/>
            <a:fld id="{654DB6B2-9E5C-4BA2-847C-367EC201CA58}" type="slidenum">
              <a:rPr kumimoji="1" lang="ja-JP" altLang="en-US" sz="1400" b="1" smtClean="0"/>
              <a:pPr algn="l"/>
              <a:t>4</a:t>
            </a:fld>
            <a:endParaRPr kumimoji="1" lang="ja-JP" altLang="en-US" sz="1400" b="1" dirty="0"/>
          </a:p>
        </p:txBody>
      </p:sp>
      <p:sp>
        <p:nvSpPr>
          <p:cNvPr id="6" name="テキスト ボックス 5"/>
          <p:cNvSpPr txBox="1"/>
          <p:nvPr/>
        </p:nvSpPr>
        <p:spPr>
          <a:xfrm>
            <a:off x="190624" y="344488"/>
            <a:ext cx="6336703" cy="9110186"/>
          </a:xfrm>
          <a:prstGeom prst="rect">
            <a:avLst/>
          </a:prstGeom>
          <a:solidFill>
            <a:srgbClr val="FFFFCC"/>
          </a:solidFill>
        </p:spPr>
        <p:txBody>
          <a:bodyPr wrap="square" rtlCol="0">
            <a:spAutoFit/>
          </a:bodyPr>
          <a:lstStyle/>
          <a:p>
            <a:r>
              <a:rPr lang="ja-JP" altLang="en-US" sz="1100" dirty="0" smtClean="0"/>
              <a:t>もし安保条約を廃棄し米軍が</a:t>
            </a:r>
            <a:r>
              <a:rPr lang="ja-JP" altLang="en-US" sz="1100" dirty="0"/>
              <a:t>日本から撤収したら、また戦前のようなクーデターが起き、議会政治が力を</a:t>
            </a:r>
            <a:r>
              <a:rPr lang="ja-JP" altLang="en-US" sz="1100" dirty="0" smtClean="0"/>
              <a:t>失い、軍国</a:t>
            </a:r>
            <a:r>
              <a:rPr lang="ja-JP" altLang="en-US" sz="1100" dirty="0"/>
              <a:t>主義に</a:t>
            </a:r>
            <a:r>
              <a:rPr lang="ja-JP" altLang="en-US" sz="1100" dirty="0" smtClean="0"/>
              <a:t>なるかもしれない状況になります。</a:t>
            </a:r>
            <a:endParaRPr lang="ja-JP" altLang="en-US" sz="1100" dirty="0"/>
          </a:p>
          <a:p>
            <a:r>
              <a:rPr lang="ja-JP" altLang="en-US" sz="1100" dirty="0"/>
              <a:t>　しかし、現在のように外国の軍隊が国内に駐留していては植民地と同じです。それは、現在の日本の外交を見れば言うまでもありません。日本人が独立国の尊厳を取り返そうとするのは、自然の流れです。しかし、米軍が撤収すると戦前と同じ状態になります</a:t>
            </a:r>
            <a:r>
              <a:rPr lang="ja-JP" altLang="en-US" sz="1100" dirty="0" smtClean="0"/>
              <a:t>。</a:t>
            </a:r>
            <a:endParaRPr lang="en-US" altLang="ja-JP" sz="1100" dirty="0" smtClean="0"/>
          </a:p>
          <a:p>
            <a:endParaRPr lang="en-US" altLang="ja-JP" sz="1100" dirty="0"/>
          </a:p>
          <a:p>
            <a:r>
              <a:rPr lang="ja-JP" altLang="en-US" sz="1100" dirty="0" smtClean="0"/>
              <a:t>　</a:t>
            </a:r>
            <a:r>
              <a:rPr lang="ja-JP" altLang="en-US" sz="1400" b="1" dirty="0" smtClean="0">
                <a:solidFill>
                  <a:srgbClr val="FF0000"/>
                </a:solidFill>
              </a:rPr>
              <a:t>未来</a:t>
            </a:r>
            <a:r>
              <a:rPr lang="ja-JP" altLang="en-US" sz="1400" b="1" dirty="0">
                <a:solidFill>
                  <a:srgbClr val="FF0000"/>
                </a:solidFill>
              </a:rPr>
              <a:t>の政治</a:t>
            </a:r>
            <a:endParaRPr lang="en-US" altLang="ja-JP" sz="1400" b="1" dirty="0">
              <a:solidFill>
                <a:srgbClr val="FF0000"/>
              </a:solidFill>
            </a:endParaRPr>
          </a:p>
          <a:p>
            <a:endParaRPr lang="en-US" altLang="ja-JP" sz="1100" dirty="0"/>
          </a:p>
          <a:p>
            <a:r>
              <a:rPr lang="ja-JP" altLang="en-US" sz="1100" dirty="0" smtClean="0"/>
              <a:t>　このように、日本の伝統の政治を</a:t>
            </a:r>
            <a:r>
              <a:rPr lang="ja-JP" altLang="en-US" sz="1100" dirty="0"/>
              <a:t>考える</a:t>
            </a:r>
            <a:r>
              <a:rPr lang="ja-JP" altLang="en-US" sz="1100" dirty="0" smtClean="0"/>
              <a:t>と、必然的に日本の未来の政治が見えてきます。もちろん日本の伝統的な政治にも素晴らしいことがたくさんあります。特に、日本が植民地にならなかった最大の理由は、天皇の権威のためであったと考えられます。しかし、反面、改善しなければならない点もたくさんあります。国家破産を防ぎ軍国主義を防ぐために必要不可欠な改善は、天皇制を廃止し大統領制を導入することです。戦争中</a:t>
            </a:r>
            <a:r>
              <a:rPr lang="ja-JP" altLang="en-US" sz="1100" dirty="0"/>
              <a:t>にアジアの国々</a:t>
            </a:r>
            <a:r>
              <a:rPr lang="ja-JP" altLang="en-US" sz="1100" dirty="0" smtClean="0"/>
              <a:t>で日本がした</a:t>
            </a:r>
            <a:r>
              <a:rPr lang="ja-JP" altLang="en-US" sz="1100" dirty="0"/>
              <a:t>こと、原爆を投下され敗戦に至ったこと、そしてその日本の政治体制の頂点が天皇であったことを考えれば、これは当然の結論です</a:t>
            </a:r>
            <a:r>
              <a:rPr lang="ja-JP" altLang="en-US" sz="1100" dirty="0" smtClean="0"/>
              <a:t>。天皇制</a:t>
            </a:r>
            <a:r>
              <a:rPr lang="ja-JP" altLang="en-US" sz="1100" dirty="0"/>
              <a:t>廃止および大統領制導入の過程に</a:t>
            </a:r>
            <a:r>
              <a:rPr lang="ja-JP" altLang="en-US" sz="1100" dirty="0" smtClean="0"/>
              <a:t>おいては、</a:t>
            </a:r>
            <a:r>
              <a:rPr lang="ja-JP" altLang="en-US" sz="1100" dirty="0"/>
              <a:t>自衛隊があくまで文民統制のもとにとどまるように、隊員の動向を厳しく監視する必要があります。軍国主義を復活させるような人物を、自衛隊の要職につけてはなりません。</a:t>
            </a:r>
            <a:endParaRPr lang="en-US" altLang="ja-JP" sz="1100" dirty="0" smtClean="0"/>
          </a:p>
          <a:p>
            <a:r>
              <a:rPr lang="ja-JP" altLang="en-US" sz="1100" dirty="0"/>
              <a:t>　</a:t>
            </a:r>
            <a:r>
              <a:rPr lang="ja-JP" altLang="en-US" sz="1100" dirty="0" smtClean="0"/>
              <a:t>世界党日本は</a:t>
            </a:r>
            <a:r>
              <a:rPr lang="ja-JP" altLang="en-US" sz="1100" dirty="0"/>
              <a:t>、天皇は日本のすばらしい伝統であるが政治体制の中ではなく民間にあり</a:t>
            </a:r>
            <a:r>
              <a:rPr lang="ja-JP" altLang="en-US" sz="1100" dirty="0" smtClean="0"/>
              <a:t>、個人的にあるいは慣習的に尊重</a:t>
            </a:r>
            <a:r>
              <a:rPr lang="ja-JP" altLang="en-US" sz="1100" dirty="0"/>
              <a:t>されるのが良い</a:t>
            </a:r>
            <a:r>
              <a:rPr lang="ja-JP" altLang="en-US" sz="1100"/>
              <a:t>と</a:t>
            </a:r>
            <a:r>
              <a:rPr lang="ja-JP" altLang="en-US" sz="1100" smtClean="0"/>
              <a:t>考えます</a:t>
            </a:r>
            <a:r>
              <a:rPr lang="ja-JP" altLang="en-US" sz="1100" dirty="0"/>
              <a:t>。キリスト教のローマ法王およびバチカン、イスラム教のメッカ、ヒンズー教のバラナシなど、慣習で尊重されている地位や聖地のように</a:t>
            </a:r>
            <a:r>
              <a:rPr lang="ja-JP" altLang="en-US" sz="1100" dirty="0" smtClean="0"/>
              <a:t>、個人的にあるいは慣習的に尊重</a:t>
            </a:r>
            <a:r>
              <a:rPr lang="ja-JP" altLang="en-US" sz="1100" dirty="0"/>
              <a:t>されるのが良いと考えます。天皇制の廃止に際しては、皇族およびその関係者には、一時金、年金などの補償が必要になると考えられます</a:t>
            </a:r>
            <a:r>
              <a:rPr lang="ja-JP" altLang="en-US" sz="1100" dirty="0" smtClean="0"/>
              <a:t>。</a:t>
            </a:r>
            <a:endParaRPr lang="en-US" altLang="ja-JP" sz="1100" dirty="0" smtClean="0"/>
          </a:p>
          <a:p>
            <a:r>
              <a:rPr lang="ja-JP" altLang="en-US" sz="1100" dirty="0" smtClean="0"/>
              <a:t>　すべての</a:t>
            </a:r>
            <a:r>
              <a:rPr lang="ja-JP" altLang="en-US" sz="1100" dirty="0"/>
              <a:t>国が国家破産するわけではありません。アングロ＝サクソン民族が支配的なイギリスとアメリカには国家破産がありません</a:t>
            </a:r>
            <a:r>
              <a:rPr lang="ja-JP" altLang="en-US" sz="1100" dirty="0" smtClean="0"/>
              <a:t>。民主主義の発祥の国、イギリスでは、</a:t>
            </a:r>
            <a:r>
              <a:rPr lang="en-US" altLang="ja-JP" sz="1100" dirty="0" smtClean="0"/>
              <a:t>1688</a:t>
            </a:r>
            <a:r>
              <a:rPr lang="ja-JP" altLang="en-US" sz="1100" dirty="0" smtClean="0"/>
              <a:t>年から始まった名誉革命以来国家破産がありません。</a:t>
            </a:r>
            <a:r>
              <a:rPr lang="en-US" altLang="ja-JP" sz="1100" dirty="0" smtClean="0"/>
              <a:t>1803</a:t>
            </a:r>
            <a:r>
              <a:rPr lang="ja-JP" altLang="en-US" sz="1100" dirty="0" smtClean="0"/>
              <a:t>年から起こったナポレオン戦争では、苦しかったが持ちこたえました。最近では、</a:t>
            </a:r>
            <a:r>
              <a:rPr lang="en-US" altLang="ja-JP" sz="1100" dirty="0" smtClean="0"/>
              <a:t>1979</a:t>
            </a:r>
            <a:r>
              <a:rPr lang="ja-JP" altLang="en-US" sz="1100" dirty="0" smtClean="0"/>
              <a:t>年から</a:t>
            </a:r>
            <a:r>
              <a:rPr lang="en-US" altLang="ja-JP" sz="1100" dirty="0" smtClean="0"/>
              <a:t>1990</a:t>
            </a:r>
            <a:r>
              <a:rPr lang="ja-JP" altLang="en-US" sz="1100" dirty="0" smtClean="0"/>
              <a:t>年まで首相であったサッチャー首相の改革があります</a:t>
            </a:r>
            <a:r>
              <a:rPr lang="ja-JP" altLang="en-US" sz="1100" dirty="0"/>
              <a:t>。サッチャー首相</a:t>
            </a:r>
            <a:r>
              <a:rPr lang="ja-JP" altLang="en-US" sz="1100" dirty="0" smtClean="0"/>
              <a:t>は、状況を緻密に分析し、実行すべきことを鉄の意志で実行し、「鉄の女」の異名をとりま</a:t>
            </a:r>
            <a:r>
              <a:rPr lang="ja-JP" altLang="en-US" sz="1100" dirty="0"/>
              <a:t>した</a:t>
            </a:r>
            <a:r>
              <a:rPr lang="ja-JP" altLang="en-US" sz="1100" dirty="0" smtClean="0"/>
              <a:t>。一方アメリカでは、</a:t>
            </a:r>
            <a:r>
              <a:rPr lang="en-US" altLang="ja-JP" sz="1100" dirty="0" smtClean="0"/>
              <a:t>1981</a:t>
            </a:r>
            <a:r>
              <a:rPr lang="ja-JP" altLang="en-US" sz="1100" dirty="0" smtClean="0"/>
              <a:t>年から</a:t>
            </a:r>
            <a:r>
              <a:rPr lang="en-US" altLang="ja-JP" sz="1100" dirty="0" smtClean="0"/>
              <a:t>1989</a:t>
            </a:r>
            <a:r>
              <a:rPr lang="ja-JP" altLang="en-US" sz="1100" dirty="0" smtClean="0"/>
              <a:t>年までレーガン大統領でしたが、レーガノミックスといわれる改革を行いました。現在、アメリカではオバマ大統領で、財政危機の状態ですが、結局は乗り切るでしょう。しかし、日本は政治の歴史を見ればわかるように、</a:t>
            </a:r>
            <a:r>
              <a:rPr lang="ja-JP" altLang="en-US" sz="1100" dirty="0"/>
              <a:t>徳政令</a:t>
            </a:r>
            <a:r>
              <a:rPr lang="ja-JP" altLang="en-US" sz="1100" dirty="0" smtClean="0"/>
              <a:t>や棄捐令が何度も発行されて、国家財政が破産しています。だから、ケインズ経済学の、有効需要を管理するという理論に基づいた金融緩和の政策は、日本では通用しません。ケインズ経済学にしたがって経済を良好に運営するためは、イギリスやアメリカのように国家財政が破産しない国でなければなりません。現在においても続く日本の統治階級の伝統的な政治により、間もなく</a:t>
            </a:r>
            <a:r>
              <a:rPr lang="ja-JP" altLang="en-US" sz="1100" dirty="0"/>
              <a:t>国債</a:t>
            </a:r>
            <a:r>
              <a:rPr lang="ja-JP" altLang="en-US" sz="1100" dirty="0" smtClean="0"/>
              <a:t>の償還が停止されるか、インフレで国債が紙くず同様になってしまうでしょう。</a:t>
            </a:r>
            <a:endParaRPr lang="en-US" altLang="ja-JP" sz="1100" dirty="0" smtClean="0"/>
          </a:p>
          <a:p>
            <a:r>
              <a:rPr lang="ja-JP" altLang="en-US" sz="1100" dirty="0" smtClean="0"/>
              <a:t>　国家が破産するということは、その国が文明国とは言えない証拠です。統治者階級の伝統的な政治で国家が破産した時、尻拭いをさせられるのは、一般の国民です。勤勉な国民が爪に火をともしてためた財産を税金で取り上げようとしています。「国民の金融資産は</a:t>
            </a:r>
            <a:r>
              <a:rPr lang="en-US" altLang="ja-JP" sz="1100" dirty="0" smtClean="0"/>
              <a:t>GDP</a:t>
            </a:r>
            <a:r>
              <a:rPr lang="ja-JP" altLang="en-US" sz="1100" dirty="0" smtClean="0"/>
              <a:t>の</a:t>
            </a:r>
            <a:r>
              <a:rPr lang="en-US" altLang="ja-JP" sz="1100" dirty="0" smtClean="0"/>
              <a:t>2</a:t>
            </a:r>
            <a:r>
              <a:rPr lang="ja-JP" altLang="en-US" sz="1100" dirty="0" smtClean="0"/>
              <a:t>倍もあるから、この金を国が使えるようにできないか。」などと堂々と言う政治家もいます。つまり、日本の伝統の政治体制は、国家奴隷制です。</a:t>
            </a:r>
            <a:endParaRPr lang="en-US" altLang="ja-JP" sz="1100" dirty="0" smtClean="0"/>
          </a:p>
          <a:p>
            <a:r>
              <a:rPr lang="ja-JP" altLang="en-US" sz="1100" dirty="0"/>
              <a:t>　</a:t>
            </a:r>
            <a:r>
              <a:rPr lang="ja-JP" altLang="en-US" sz="1100" dirty="0" smtClean="0"/>
              <a:t>それでは、いつ天皇制を廃止して大統領制を導入する動きが国民全体に起こってくるのでしょうか。それは、基本的には、以下の三つ場合が考えられます。</a:t>
            </a:r>
            <a:endParaRPr lang="en-US" altLang="ja-JP" sz="1100" dirty="0" smtClean="0"/>
          </a:p>
          <a:p>
            <a:r>
              <a:rPr lang="ja-JP" altLang="en-US" sz="1100" dirty="0"/>
              <a:t>１</a:t>
            </a:r>
            <a:r>
              <a:rPr lang="ja-JP" altLang="en-US" sz="1100" dirty="0" smtClean="0"/>
              <a:t>．　憲法改正の動議が国会に提出されたとき。</a:t>
            </a:r>
            <a:endParaRPr lang="en-US" altLang="ja-JP" sz="1100" dirty="0" smtClean="0"/>
          </a:p>
          <a:p>
            <a:r>
              <a:rPr lang="ja-JP" altLang="en-US" sz="1100" dirty="0"/>
              <a:t>２</a:t>
            </a:r>
            <a:r>
              <a:rPr lang="ja-JP" altLang="en-US" sz="1100" dirty="0" smtClean="0"/>
              <a:t>．　国家破産が起こったとき。</a:t>
            </a:r>
            <a:endParaRPr lang="en-US" altLang="ja-JP" sz="1100" dirty="0"/>
          </a:p>
          <a:p>
            <a:r>
              <a:rPr lang="ja-JP" altLang="en-US" sz="1100" dirty="0" smtClean="0"/>
              <a:t>３．　日米安保条約が廃棄され、米軍が日本から撤収するとき。　</a:t>
            </a:r>
            <a:endParaRPr lang="en-US" altLang="ja-JP" sz="1100" dirty="0" smtClean="0"/>
          </a:p>
          <a:p>
            <a:r>
              <a:rPr lang="ja-JP" altLang="en-US" sz="1100" dirty="0" smtClean="0"/>
              <a:t>この三つのうちのどれか一つが起こったとき、一般の国民の間に天皇制廃止の議論が起こってくるでしょう。現在の国会では、国会</a:t>
            </a:r>
            <a:r>
              <a:rPr lang="ja-JP" altLang="en-US" sz="1100" dirty="0"/>
              <a:t>議員</a:t>
            </a:r>
            <a:r>
              <a:rPr lang="ja-JP" altLang="en-US" sz="1100" dirty="0" smtClean="0"/>
              <a:t>の国政調査権すら使われていません。憲法第六十二条に「両議院</a:t>
            </a:r>
            <a:r>
              <a:rPr lang="ja-JP" altLang="en-US" sz="1100" dirty="0"/>
              <a:t>は、各々国政に関する調査を行</a:t>
            </a:r>
            <a:r>
              <a:rPr lang="ja-JP" altLang="en-US" sz="1100" dirty="0" err="1"/>
              <a:t>ひ</a:t>
            </a:r>
            <a:r>
              <a:rPr lang="ja-JP" altLang="en-US" sz="1100" dirty="0"/>
              <a:t>、これに関して、証人の出頭及び証言並びに記録の提出を要求することができる</a:t>
            </a:r>
            <a:r>
              <a:rPr lang="ja-JP" altLang="en-US" sz="1100" dirty="0" smtClean="0"/>
              <a:t>。」と、国政調査権が規定されています。し</a:t>
            </a:r>
            <a:r>
              <a:rPr lang="ja-JP" altLang="en-US" sz="1100" dirty="0"/>
              <a:t>かし</a:t>
            </a:r>
            <a:r>
              <a:rPr lang="ja-JP" altLang="en-US" sz="1100" dirty="0" smtClean="0"/>
              <a:t>、実際には、財務省は国家破産するとわかっている予算を毎年組んでいますが、選挙で選ばれた国会議員はこの権利を行使しません。各省庁には、埋蔵金と言われる資金があると言われてい</a:t>
            </a:r>
            <a:r>
              <a:rPr lang="ja-JP" altLang="en-US" sz="1100" dirty="0"/>
              <a:t>ますが</a:t>
            </a:r>
            <a:r>
              <a:rPr lang="ja-JP" altLang="en-US" sz="1100" dirty="0" smtClean="0"/>
              <a:t>、国会議員がこれを国政調査権を行使して調査しません。上の三つの条件のち憲法改正と国家</a:t>
            </a:r>
            <a:r>
              <a:rPr lang="ja-JP" altLang="en-US" sz="1100" dirty="0"/>
              <a:t>破産</a:t>
            </a:r>
            <a:r>
              <a:rPr lang="ja-JP" altLang="en-US" sz="1100" dirty="0" smtClean="0"/>
              <a:t>は近い将来に起こる可能性が非常に高い状況です。世襲の地位にある者が国の象徴になったり国を統治するのではなく選挙で選ばれた者が政治を行う民主主義は、歴史の必然です。上にあげた、三つの条件の一つが満たされるとき、歴史の必然あるいは流れが明らかになるでしょう。つまり、天皇制廃止の動きあるいはそれに匹敵する動きが起こるでしょう。</a:t>
            </a:r>
            <a:endParaRPr lang="en-US" altLang="ja-JP" sz="1100" dirty="0"/>
          </a:p>
          <a:p>
            <a:r>
              <a:rPr lang="ja-JP" altLang="en-US" sz="1100" dirty="0"/>
              <a:t>　</a:t>
            </a:r>
            <a:r>
              <a:rPr lang="ja-JP" altLang="en-US" sz="1100" dirty="0" smtClean="0"/>
              <a:t> </a:t>
            </a:r>
            <a:r>
              <a:rPr lang="ja-JP" altLang="en-US" sz="1100" dirty="0"/>
              <a:t>もし天皇制が廃止されたら</a:t>
            </a:r>
            <a:r>
              <a:rPr lang="ja-JP" altLang="en-US" sz="1100" dirty="0" smtClean="0"/>
              <a:t>、天皇</a:t>
            </a:r>
            <a:r>
              <a:rPr lang="ja-JP" altLang="en-US" sz="1100" dirty="0"/>
              <a:t>に代わる日本を統治する権威が必要です</a:t>
            </a:r>
            <a:r>
              <a:rPr lang="ja-JP" altLang="en-US" sz="1100" dirty="0" smtClean="0"/>
              <a:t>。権威がなけ</a:t>
            </a:r>
            <a:r>
              <a:rPr lang="ja-JP" altLang="en-US" sz="1100" dirty="0"/>
              <a:t>れば</a:t>
            </a:r>
            <a:r>
              <a:rPr lang="ja-JP" altLang="en-US" sz="1100" dirty="0" smtClean="0"/>
              <a:t>、</a:t>
            </a:r>
            <a:endParaRPr lang="en-US" altLang="ja-JP" sz="1100" dirty="0"/>
          </a:p>
        </p:txBody>
      </p:sp>
    </p:spTree>
    <p:extLst>
      <p:ext uri="{BB962C8B-B14F-4D97-AF65-F5344CB8AC3E}">
        <p14:creationId xmlns:p14="http://schemas.microsoft.com/office/powerpoint/2010/main" val="2836269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307175" y="9323802"/>
            <a:ext cx="277788" cy="380117"/>
          </a:xfrm>
        </p:spPr>
        <p:txBody>
          <a:bodyPr/>
          <a:lstStyle/>
          <a:p>
            <a:fld id="{654DB6B2-9E5C-4BA2-847C-367EC201CA58}" type="slidenum">
              <a:rPr kumimoji="1" lang="ja-JP" altLang="en-US" sz="1400" b="1" smtClean="0"/>
              <a:t>5</a:t>
            </a:fld>
            <a:endParaRPr kumimoji="1" lang="ja-JP" altLang="en-US" sz="1400" b="1" dirty="0"/>
          </a:p>
        </p:txBody>
      </p:sp>
      <p:sp>
        <p:nvSpPr>
          <p:cNvPr id="5" name="テキスト ボックス 4"/>
          <p:cNvSpPr txBox="1"/>
          <p:nvPr/>
        </p:nvSpPr>
        <p:spPr>
          <a:xfrm>
            <a:off x="274200" y="8233688"/>
            <a:ext cx="6092453" cy="1107996"/>
          </a:xfrm>
          <a:prstGeom prst="rect">
            <a:avLst/>
          </a:prstGeom>
          <a:noFill/>
        </p:spPr>
        <p:txBody>
          <a:bodyPr wrap="square" rtlCol="0">
            <a:spAutoFit/>
          </a:bodyPr>
          <a:lstStyle/>
          <a:p>
            <a:r>
              <a:rPr kumimoji="1" lang="ja-JP" altLang="en-US" sz="1100" dirty="0" smtClean="0"/>
              <a:t>　世界党日本は、世界党の日本支部で、約</a:t>
            </a:r>
            <a:r>
              <a:rPr kumimoji="1" lang="en-US" altLang="ja-JP" sz="1100" dirty="0" smtClean="0"/>
              <a:t>15</a:t>
            </a:r>
            <a:r>
              <a:rPr kumimoji="1" lang="ja-JP" altLang="en-US" sz="1100" dirty="0" smtClean="0"/>
              <a:t>人のメンバーがいます。世界党と世界党日本の関係は、慣習的なもので、法律的には、文書や契約書</a:t>
            </a:r>
            <a:r>
              <a:rPr lang="ja-JP" altLang="en-US" sz="1100" dirty="0" smtClean="0"/>
              <a:t>を交換しません。これは、各国の支部が公式にその国の官庁に登録するときにおこるかもしれない法的な問題をできるだけ少なくす</a:t>
            </a:r>
            <a:r>
              <a:rPr lang="ja-JP" altLang="en-US" sz="1100" dirty="0"/>
              <a:t>る</a:t>
            </a:r>
            <a:r>
              <a:rPr lang="ja-JP" altLang="en-US" sz="1100" dirty="0" smtClean="0"/>
              <a:t>ための措置です。関連団体の世界政府研究所は、「世界議会規約草案」および「世界連邦憲法草案」を作成中で、まだ</a:t>
            </a:r>
            <a:r>
              <a:rPr lang="ja-JP" altLang="en-US" sz="1100" smtClean="0"/>
              <a:t>完成していません</a:t>
            </a:r>
            <a:r>
              <a:rPr lang="ja-JP" altLang="en-US" sz="1100" dirty="0" smtClean="0"/>
              <a:t>が、基本的な思想は書かれており、インターネットで公開しています。世界</a:t>
            </a:r>
            <a:r>
              <a:rPr lang="ja-JP" altLang="en-US" sz="1100" smtClean="0"/>
              <a:t>政府研究所日本</a:t>
            </a:r>
            <a:r>
              <a:rPr lang="ja-JP" altLang="en-US" sz="1100" dirty="0" smtClean="0"/>
              <a:t>は、「新日本国憲法草案」をほぼ完成してインターネットで公開しています。</a:t>
            </a:r>
            <a:endParaRPr kumimoji="1" lang="ja-JP" altLang="en-US" sz="1100" dirty="0"/>
          </a:p>
        </p:txBody>
      </p:sp>
      <p:pic>
        <p:nvPicPr>
          <p:cNvPr id="8" name="Picture 2" descr="H:\photo\Ghan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964" y="5458569"/>
            <a:ext cx="3287206" cy="216024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3792949" y="5401628"/>
            <a:ext cx="2573704" cy="2893100"/>
          </a:xfrm>
          <a:prstGeom prst="rect">
            <a:avLst/>
          </a:prstGeom>
          <a:noFill/>
        </p:spPr>
        <p:txBody>
          <a:bodyPr wrap="square" rtlCol="0">
            <a:spAutoFit/>
          </a:bodyPr>
          <a:lstStyle/>
          <a:p>
            <a:pPr algn="ctr"/>
            <a:r>
              <a:rPr lang="ja-JP" altLang="en-US" sz="1100" dirty="0" smtClean="0"/>
              <a:t>　</a:t>
            </a:r>
            <a:r>
              <a:rPr lang="ja-JP" altLang="en-US" sz="2400" dirty="0">
                <a:solidFill>
                  <a:srgbClr val="FF0000"/>
                </a:solidFill>
              </a:rPr>
              <a:t>世界党の権威の</a:t>
            </a:r>
            <a:endParaRPr lang="en-US" altLang="ja-JP" sz="2400" dirty="0">
              <a:solidFill>
                <a:srgbClr val="FF0000"/>
              </a:solidFill>
            </a:endParaRPr>
          </a:p>
          <a:p>
            <a:pPr algn="ctr"/>
            <a:r>
              <a:rPr lang="ja-JP" altLang="en-US" sz="2400" dirty="0">
                <a:solidFill>
                  <a:srgbClr val="FF0000"/>
                </a:solidFill>
              </a:rPr>
              <a:t>源泉は</a:t>
            </a:r>
            <a:endParaRPr lang="en-US" altLang="ja-JP" sz="2400" dirty="0">
              <a:solidFill>
                <a:srgbClr val="FF0000"/>
              </a:solidFill>
            </a:endParaRPr>
          </a:p>
          <a:p>
            <a:pPr algn="ctr"/>
            <a:r>
              <a:rPr lang="ja-JP" altLang="en-US" sz="2400" dirty="0">
                <a:solidFill>
                  <a:srgbClr val="FF0000"/>
                </a:solidFill>
              </a:rPr>
              <a:t>国際協力です。</a:t>
            </a:r>
            <a:r>
              <a:rPr lang="ja-JP" altLang="en-US" sz="800" dirty="0"/>
              <a:t>　</a:t>
            </a:r>
          </a:p>
          <a:p>
            <a:endParaRPr lang="en-US" altLang="ja-JP" sz="1100" dirty="0" smtClean="0"/>
          </a:p>
          <a:p>
            <a:r>
              <a:rPr lang="ja-JP" altLang="en-US" sz="1100" dirty="0" smtClean="0"/>
              <a:t>　世界党</a:t>
            </a:r>
            <a:r>
              <a:rPr lang="ja-JP" altLang="en-US" sz="1100" dirty="0"/>
              <a:t>は</a:t>
            </a:r>
            <a:r>
              <a:rPr lang="ja-JP" altLang="en-US" sz="1100" dirty="0" smtClean="0"/>
              <a:t>、</a:t>
            </a:r>
            <a:r>
              <a:rPr lang="en-US" altLang="ja-JP" sz="1100" dirty="0"/>
              <a:t>2011</a:t>
            </a:r>
            <a:r>
              <a:rPr lang="ja-JP" altLang="en-US" sz="1100" dirty="0" smtClean="0"/>
              <a:t>年</a:t>
            </a:r>
            <a:r>
              <a:rPr lang="en-US" altLang="ja-JP" sz="1100" dirty="0" smtClean="0"/>
              <a:t>8</a:t>
            </a:r>
            <a:r>
              <a:rPr lang="ja-JP" altLang="en-US" sz="1100" dirty="0"/>
              <a:t>月にアフリカのガーナで、第一回世界党大会を開きました。写真は、その時のものです</a:t>
            </a:r>
            <a:r>
              <a:rPr lang="ja-JP" altLang="en-US" sz="1100" dirty="0" smtClean="0"/>
              <a:t>。</a:t>
            </a:r>
            <a:r>
              <a:rPr lang="en-US" altLang="ja-JP" sz="1100" dirty="0" smtClean="0"/>
              <a:t>2015</a:t>
            </a:r>
            <a:r>
              <a:rPr lang="ja-JP" altLang="en-US" sz="1100" dirty="0"/>
              <a:t>年、</a:t>
            </a:r>
            <a:r>
              <a:rPr lang="en-US" altLang="ja-JP" sz="1100" dirty="0"/>
              <a:t>2019</a:t>
            </a:r>
            <a:r>
              <a:rPr lang="ja-JP" altLang="en-US" sz="1100" dirty="0"/>
              <a:t>年と</a:t>
            </a:r>
            <a:r>
              <a:rPr lang="en-US" altLang="ja-JP" sz="1100" dirty="0"/>
              <a:t>4</a:t>
            </a:r>
            <a:r>
              <a:rPr lang="ja-JP" altLang="en-US" sz="1100" dirty="0"/>
              <a:t>年ごとに大会を開催する予定です。第一回大会での主要な事柄は、世界党規約と世界党宣言を採択したことです。今後、この規約と宣言を土台として活動して行く予定です</a:t>
            </a:r>
            <a:r>
              <a:rPr lang="ja-JP" altLang="en-US" sz="1100" dirty="0" smtClean="0"/>
              <a:t>。世界党の権威の源泉あるいは土台は国際協力です。</a:t>
            </a:r>
            <a:endParaRPr lang="en-US" altLang="ja-JP" sz="1200" dirty="0"/>
          </a:p>
        </p:txBody>
      </p:sp>
      <p:sp>
        <p:nvSpPr>
          <p:cNvPr id="2" name="テキスト ボックス 1"/>
          <p:cNvSpPr txBox="1"/>
          <p:nvPr/>
        </p:nvSpPr>
        <p:spPr>
          <a:xfrm>
            <a:off x="353615" y="1341761"/>
            <a:ext cx="6196548" cy="369332"/>
          </a:xfrm>
          <a:prstGeom prst="rect">
            <a:avLst/>
          </a:prstGeom>
          <a:gradFill>
            <a:gsLst>
              <a:gs pos="0">
                <a:srgbClr val="9966FF"/>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kumimoji="1" lang="ja-JP" altLang="en-US" dirty="0" smtClean="0">
                <a:solidFill>
                  <a:srgbClr val="FF0000"/>
                </a:solidFill>
              </a:rPr>
              <a:t>世 界 連 邦 樹 立 の 運 動 の 現 況</a:t>
            </a:r>
            <a:endParaRPr kumimoji="1" lang="ja-JP" altLang="en-US" dirty="0">
              <a:solidFill>
                <a:srgbClr val="FF0000"/>
              </a:solidFill>
            </a:endParaRPr>
          </a:p>
        </p:txBody>
      </p:sp>
      <p:sp>
        <p:nvSpPr>
          <p:cNvPr id="3" name="テキスト ボックス 2"/>
          <p:cNvSpPr txBox="1"/>
          <p:nvPr/>
        </p:nvSpPr>
        <p:spPr>
          <a:xfrm>
            <a:off x="353616" y="1754476"/>
            <a:ext cx="6196548" cy="3647152"/>
          </a:xfrm>
          <a:prstGeom prst="rect">
            <a:avLst/>
          </a:prstGeom>
          <a:noFill/>
        </p:spPr>
        <p:txBody>
          <a:bodyPr wrap="square" rtlCol="0">
            <a:spAutoFit/>
          </a:bodyPr>
          <a:lstStyle/>
          <a:p>
            <a:r>
              <a:rPr kumimoji="1" lang="ja-JP" altLang="en-US" sz="1100" dirty="0" smtClean="0"/>
              <a:t>　現在、最も規模の</a:t>
            </a:r>
            <a:r>
              <a:rPr lang="ja-JP" altLang="en-US" sz="1100" dirty="0"/>
              <a:t>大きな世界連邦樹立の運動</a:t>
            </a:r>
            <a:r>
              <a:rPr kumimoji="1" lang="ja-JP" altLang="en-US" sz="1100" dirty="0" smtClean="0"/>
              <a:t>は、</a:t>
            </a:r>
            <a:r>
              <a:rPr kumimoji="1" lang="en-US" altLang="ja-JP" sz="1100" dirty="0" err="1" smtClean="0"/>
              <a:t>WFM</a:t>
            </a:r>
            <a:r>
              <a:rPr kumimoji="1" lang="en-US" altLang="ja-JP" sz="1100" dirty="0" smtClean="0"/>
              <a:t> </a:t>
            </a:r>
            <a:r>
              <a:rPr kumimoji="1" lang="ja-JP" altLang="en-US" sz="1100" dirty="0" smtClean="0"/>
              <a:t>（</a:t>
            </a:r>
            <a:r>
              <a:rPr kumimoji="1" lang="en-US" altLang="ja-JP" sz="1100" dirty="0" smtClean="0"/>
              <a:t>World Federalist Movement</a:t>
            </a:r>
            <a:r>
              <a:rPr kumimoji="1" lang="ja-JP" altLang="en-US" sz="1100" dirty="0" err="1" smtClean="0"/>
              <a:t>、</a:t>
            </a:r>
            <a:r>
              <a:rPr kumimoji="1" lang="ja-JP" altLang="en-US" sz="1100" dirty="0" smtClean="0"/>
              <a:t>世界連邦主義者運動）です。この</a:t>
            </a:r>
            <a:r>
              <a:rPr lang="en-US" altLang="ja-JP" sz="1100" dirty="0" smtClean="0"/>
              <a:t>NGO</a:t>
            </a:r>
            <a:r>
              <a:rPr lang="ja-JP" altLang="en-US" sz="1100" dirty="0" smtClean="0"/>
              <a:t>は、ニューヨークの国連本部の前の</a:t>
            </a:r>
            <a:r>
              <a:rPr lang="ja-JP" altLang="en-US" sz="1100" dirty="0"/>
              <a:t>ビル</a:t>
            </a:r>
            <a:r>
              <a:rPr lang="ja-JP" altLang="en-US" sz="1100" dirty="0" smtClean="0"/>
              <a:t>に本部があります。これまでに、国連を改善して世界連邦を樹立する運動を中心に活動してきました。</a:t>
            </a:r>
            <a:r>
              <a:rPr lang="en-US" altLang="ja-JP" sz="1100" dirty="0" smtClean="0"/>
              <a:t>1999</a:t>
            </a:r>
            <a:r>
              <a:rPr lang="ja-JP" altLang="en-US" sz="1100" dirty="0" smtClean="0"/>
              <a:t>年のハーグ平和アピールという</a:t>
            </a:r>
            <a:r>
              <a:rPr lang="en-US" altLang="ja-JP" sz="1100" dirty="0" smtClean="0"/>
              <a:t>NGO</a:t>
            </a:r>
            <a:r>
              <a:rPr lang="ja-JP" altLang="en-US" sz="1100" dirty="0" smtClean="0"/>
              <a:t>の世界的な集会や国際刑事裁判所（</a:t>
            </a:r>
            <a:r>
              <a:rPr lang="en-US" altLang="ja-JP" sz="1100" dirty="0" smtClean="0"/>
              <a:t>ICC, International Criminal Court)</a:t>
            </a:r>
            <a:r>
              <a:rPr lang="ja-JP" altLang="en-US" sz="1100" dirty="0" smtClean="0"/>
              <a:t>の設立でも中心的な役割を演じてきました。日本には、その支部の世界連邦運動協会（</a:t>
            </a:r>
            <a:r>
              <a:rPr lang="en-US" altLang="ja-JP" sz="1100" dirty="0" err="1" smtClean="0"/>
              <a:t>WFM</a:t>
            </a:r>
            <a:r>
              <a:rPr lang="en-US" altLang="ja-JP" sz="1100" dirty="0" smtClean="0"/>
              <a:t>-Japan</a:t>
            </a:r>
            <a:r>
              <a:rPr lang="ja-JP" altLang="en-US" sz="1100" dirty="0" smtClean="0"/>
              <a:t>）があります。</a:t>
            </a:r>
            <a:r>
              <a:rPr lang="ja-JP" altLang="en-US" sz="1100" dirty="0"/>
              <a:t>協会</a:t>
            </a:r>
            <a:r>
              <a:rPr lang="ja-JP" altLang="en-US" sz="1100" dirty="0" smtClean="0"/>
              <a:t>は、世界連邦の樹立を国の政策とするという国会宣言を可決するこ</a:t>
            </a:r>
            <a:r>
              <a:rPr lang="ja-JP" altLang="en-US" sz="1100" dirty="0"/>
              <a:t>と</a:t>
            </a:r>
            <a:r>
              <a:rPr lang="ja-JP" altLang="en-US" sz="1100" dirty="0" smtClean="0"/>
              <a:t>に貢献しました。そのほかにも、いくつかの団体があります。</a:t>
            </a:r>
            <a:endParaRPr lang="en-US" altLang="ja-JP" sz="1100" dirty="0" smtClean="0"/>
          </a:p>
          <a:p>
            <a:r>
              <a:rPr kumimoji="1" lang="ja-JP" altLang="en-US" sz="1100" dirty="0"/>
              <a:t>　</a:t>
            </a:r>
            <a:r>
              <a:rPr kumimoji="1" lang="ja-JP" altLang="en-US" sz="1100" dirty="0" smtClean="0"/>
              <a:t>一方、世界党は本部とその支部からなる国際政党で、</a:t>
            </a:r>
            <a:r>
              <a:rPr lang="ja-JP" altLang="en-US" sz="1100" dirty="0"/>
              <a:t>約</a:t>
            </a:r>
            <a:r>
              <a:rPr lang="en-US" altLang="ja-JP" sz="1100" dirty="0" smtClean="0"/>
              <a:t>50</a:t>
            </a:r>
            <a:r>
              <a:rPr lang="ja-JP" altLang="en-US" sz="1100" dirty="0" smtClean="0"/>
              <a:t>カ国に支部</a:t>
            </a:r>
            <a:r>
              <a:rPr lang="ja-JP" altLang="en-US" sz="1100" dirty="0"/>
              <a:t>があり、メンバーは約</a:t>
            </a:r>
            <a:r>
              <a:rPr lang="en-US" altLang="ja-JP" sz="1100" dirty="0"/>
              <a:t>140</a:t>
            </a:r>
            <a:r>
              <a:rPr lang="ja-JP" altLang="en-US" sz="1100" dirty="0"/>
              <a:t>人</a:t>
            </a:r>
            <a:r>
              <a:rPr lang="ja-JP" altLang="en-US" sz="1100" dirty="0" smtClean="0"/>
              <a:t>で、</a:t>
            </a:r>
            <a:r>
              <a:rPr kumimoji="1" lang="ja-JP" altLang="en-US" sz="1100" dirty="0" smtClean="0"/>
              <a:t>世界連邦の樹立を目標として</a:t>
            </a:r>
            <a:r>
              <a:rPr lang="ja-JP" altLang="en-US" sz="1100" dirty="0"/>
              <a:t>、 </a:t>
            </a:r>
            <a:r>
              <a:rPr lang="en-US" altLang="ja-JP" sz="1100" dirty="0" smtClean="0"/>
              <a:t>1998</a:t>
            </a:r>
            <a:r>
              <a:rPr lang="ja-JP" altLang="en-US" sz="1100" dirty="0" smtClean="0"/>
              <a:t>年に</a:t>
            </a:r>
            <a:r>
              <a:rPr lang="ja-JP" altLang="en-US" sz="1100" dirty="0"/>
              <a:t>日本において設立</a:t>
            </a:r>
            <a:r>
              <a:rPr kumimoji="1" lang="ja-JP" altLang="en-US" sz="1100" dirty="0" smtClean="0"/>
              <a:t>されました。本部は、</a:t>
            </a:r>
            <a:r>
              <a:rPr lang="ja-JP" altLang="en-US" sz="1100" dirty="0" smtClean="0"/>
              <a:t>法人化</a:t>
            </a:r>
            <a:r>
              <a:rPr lang="ja-JP" altLang="en-US" sz="1100" dirty="0"/>
              <a:t>はされておらず、任意団体です。</a:t>
            </a:r>
            <a:r>
              <a:rPr kumimoji="1" lang="ja-JP" altLang="en-US" sz="1100" dirty="0" smtClean="0"/>
              <a:t>第一の政策は、各国の人口に応じた議席の、立法権のない世界議会を設立することです。その議会がうまく機能</a:t>
            </a:r>
            <a:r>
              <a:rPr kumimoji="1" lang="ja-JP" altLang="en-US" sz="1100" smtClean="0"/>
              <a:t>すれば立法権</a:t>
            </a:r>
            <a:r>
              <a:rPr lang="ja-JP" altLang="en-US" sz="1100" smtClean="0"/>
              <a:t>を</a:t>
            </a:r>
            <a:r>
              <a:rPr lang="ja-JP" altLang="en-US" sz="1100" dirty="0" smtClean="0"/>
              <a:t>与えられ</a:t>
            </a:r>
            <a:r>
              <a:rPr kumimoji="1" lang="ja-JP" altLang="en-US" sz="1100" dirty="0" smtClean="0"/>
              <a:t>、世界</a:t>
            </a:r>
            <a:r>
              <a:rPr lang="ja-JP" altLang="en-US" sz="1100" dirty="0" smtClean="0"/>
              <a:t>連邦</a:t>
            </a:r>
            <a:r>
              <a:rPr lang="ja-JP" altLang="en-US" sz="1100" dirty="0"/>
              <a:t>憲法</a:t>
            </a:r>
            <a:r>
              <a:rPr lang="ja-JP" altLang="en-US" sz="1100" dirty="0" smtClean="0"/>
              <a:t>を制定し、世界連邦を樹立します。世界連邦の中に世界政府があり、その世界</a:t>
            </a:r>
            <a:r>
              <a:rPr lang="ja-JP" altLang="en-US" sz="1100" dirty="0"/>
              <a:t>政府は社会の限られた一面のみに関わります。つまり、原則として、軍事力の管理、通貨の発行、および個々の国では解決できない他の</a:t>
            </a:r>
            <a:r>
              <a:rPr lang="ja-JP" altLang="en-US" sz="1100" dirty="0" smtClean="0"/>
              <a:t>政治経済的</a:t>
            </a:r>
            <a:r>
              <a:rPr lang="ja-JP" altLang="en-US" sz="1100" dirty="0"/>
              <a:t>な問題のみを扱います。宗教、自由主義あるいは共産主義のような</a:t>
            </a:r>
            <a:r>
              <a:rPr lang="ja-JP" altLang="en-US" sz="1100" dirty="0" smtClean="0"/>
              <a:t>政治経済的体制</a:t>
            </a:r>
            <a:r>
              <a:rPr lang="ja-JP" altLang="en-US" sz="1100" dirty="0"/>
              <a:t>、工業、農業、商業、科学、芸術、スポーツ、伝統等のような社会の他の側面は個々の国の自由です</a:t>
            </a:r>
            <a:r>
              <a:rPr lang="ja-JP" altLang="en-US" sz="1100" dirty="0" smtClean="0"/>
              <a:t>。したがって、世界連邦内のある国は自由主義を宣言でき、ある国は共産主義を宣言できます。また世界党で</a:t>
            </a:r>
            <a:r>
              <a:rPr lang="ja-JP" altLang="en-US" sz="1100" dirty="0"/>
              <a:t>は、政治と宗教は分離されており、宗教は個人的な事柄として考えられているので、どのような宗教も許されます</a:t>
            </a:r>
            <a:r>
              <a:rPr lang="ja-JP" altLang="en-US" sz="1100" dirty="0" smtClean="0"/>
              <a:t>。世界党</a:t>
            </a:r>
            <a:r>
              <a:rPr lang="ja-JP" altLang="en-US" sz="1100" dirty="0"/>
              <a:t>は、各国に支部を持っていますが、本部と支部の間には、公式の文書の交換はなく、本部と支部の関係は慣習的なものです。これは、各国の政府機関に支部を登録するとき、手続きを簡素化する</a:t>
            </a:r>
            <a:r>
              <a:rPr lang="ja-JP" altLang="en-US" sz="1100" dirty="0" smtClean="0"/>
              <a:t>ための措置です</a:t>
            </a:r>
            <a:r>
              <a:rPr lang="ja-JP" altLang="en-US" sz="1100" dirty="0"/>
              <a:t>。</a:t>
            </a:r>
            <a:endParaRPr lang="en-US" altLang="ja-JP" sz="1100" dirty="0"/>
          </a:p>
          <a:p>
            <a:r>
              <a:rPr lang="ja-JP" altLang="en-US" sz="1100" dirty="0"/>
              <a:t>　現在、世界連邦と世界政府は存在しません。それゆえ、世界党は欧州議会のような立法権のない世界議会の設立を目指しています</a:t>
            </a:r>
            <a:r>
              <a:rPr lang="ja-JP" altLang="en-US" sz="1100" dirty="0" smtClean="0"/>
              <a:t>。</a:t>
            </a:r>
            <a:endParaRPr lang="en-US" altLang="ja-JP" sz="1100" dirty="0" smtClean="0"/>
          </a:p>
        </p:txBody>
      </p:sp>
      <p:sp>
        <p:nvSpPr>
          <p:cNvPr id="10" name="テキスト ボックス 9"/>
          <p:cNvSpPr txBox="1"/>
          <p:nvPr/>
        </p:nvSpPr>
        <p:spPr>
          <a:xfrm>
            <a:off x="353616" y="272480"/>
            <a:ext cx="6196548" cy="938719"/>
          </a:xfrm>
          <a:prstGeom prst="rect">
            <a:avLst/>
          </a:prstGeom>
          <a:solidFill>
            <a:srgbClr val="FFFFCC"/>
          </a:solidFill>
        </p:spPr>
        <p:txBody>
          <a:bodyPr wrap="square" rtlCol="0">
            <a:spAutoFit/>
          </a:bodyPr>
          <a:lstStyle/>
          <a:p>
            <a:r>
              <a:rPr lang="ja-JP" altLang="en-US" sz="1100" dirty="0" smtClean="0"/>
              <a:t>国</a:t>
            </a:r>
            <a:r>
              <a:rPr lang="ja-JP" altLang="en-US" sz="1100" dirty="0"/>
              <a:t>には内乱が起こってしまいます</a:t>
            </a:r>
            <a:r>
              <a:rPr lang="ja-JP" altLang="en-US" sz="1100" dirty="0" smtClean="0"/>
              <a:t>。世界連邦においては、最高権威は世界議会であり</a:t>
            </a:r>
            <a:r>
              <a:rPr lang="ja-JP" altLang="en-US" sz="1100" dirty="0"/>
              <a:t>、日本国内における大統領制の権威は大統領、議会、法廷であり、これら</a:t>
            </a:r>
            <a:r>
              <a:rPr lang="ja-JP" altLang="en-US" sz="1100" dirty="0" smtClean="0"/>
              <a:t>の権威を支える柱が世界党のような国際的な政党です。世界党は、その</a:t>
            </a:r>
            <a:r>
              <a:rPr lang="ja-JP" altLang="en-US" sz="1100" dirty="0"/>
              <a:t>ような考えにもとづいて、千年後も存在している政党を目指して設立されました。このことは、</a:t>
            </a:r>
            <a:r>
              <a:rPr lang="en-US" altLang="ja-JP" sz="1100" dirty="0"/>
              <a:t>2011</a:t>
            </a:r>
            <a:r>
              <a:rPr lang="ja-JP" altLang="en-US" sz="1100" dirty="0"/>
              <a:t>年</a:t>
            </a:r>
            <a:r>
              <a:rPr lang="en-US" altLang="ja-JP" sz="1100" dirty="0"/>
              <a:t>8</a:t>
            </a:r>
            <a:r>
              <a:rPr lang="ja-JP" altLang="en-US" sz="1100" dirty="0"/>
              <a:t>月にアフリカのガーナで開かれた世界党大会で採択された「世界党宣言」にも書かれています。世界党大会は、</a:t>
            </a:r>
            <a:r>
              <a:rPr lang="en-US" altLang="ja-JP" sz="1100" dirty="0"/>
              <a:t>4</a:t>
            </a:r>
            <a:r>
              <a:rPr lang="ja-JP" altLang="en-US" sz="1100" dirty="0"/>
              <a:t>年ごとに開かれるので、</a:t>
            </a:r>
            <a:r>
              <a:rPr lang="en-US" altLang="ja-JP" sz="1100" dirty="0"/>
              <a:t>2015</a:t>
            </a:r>
            <a:r>
              <a:rPr lang="ja-JP" altLang="en-US" sz="1100" dirty="0"/>
              <a:t>年</a:t>
            </a:r>
            <a:r>
              <a:rPr lang="ja-JP" altLang="en-US" sz="1100" dirty="0" smtClean="0"/>
              <a:t>に第二回</a:t>
            </a:r>
            <a:r>
              <a:rPr lang="ja-JP" altLang="en-US" sz="1100" dirty="0"/>
              <a:t>世界党大会が開催されます</a:t>
            </a:r>
            <a:r>
              <a:rPr lang="ja-JP" altLang="en-US" sz="1100" dirty="0" smtClean="0"/>
              <a:t>。</a:t>
            </a:r>
            <a:endParaRPr kumimoji="1" lang="ja-JP" altLang="en-US" sz="1100" dirty="0"/>
          </a:p>
        </p:txBody>
      </p:sp>
      <p:sp>
        <p:nvSpPr>
          <p:cNvPr id="11" name="テキスト ボックス 10"/>
          <p:cNvSpPr txBox="1"/>
          <p:nvPr/>
        </p:nvSpPr>
        <p:spPr>
          <a:xfrm>
            <a:off x="692696" y="7689304"/>
            <a:ext cx="2492990" cy="430887"/>
          </a:xfrm>
          <a:prstGeom prst="rect">
            <a:avLst/>
          </a:prstGeom>
          <a:noFill/>
        </p:spPr>
        <p:txBody>
          <a:bodyPr wrap="none" rtlCol="0">
            <a:spAutoFit/>
          </a:bodyPr>
          <a:lstStyle/>
          <a:p>
            <a:pPr algn="ctr"/>
            <a:r>
              <a:rPr kumimoji="1" lang="en-US" altLang="ja-JP" sz="1100" dirty="0" smtClean="0"/>
              <a:t>2011</a:t>
            </a:r>
            <a:r>
              <a:rPr kumimoji="1" lang="ja-JP" altLang="en-US" sz="1100" dirty="0" smtClean="0"/>
              <a:t>年</a:t>
            </a:r>
            <a:r>
              <a:rPr kumimoji="1" lang="en-US" altLang="ja-JP" sz="1100" dirty="0" smtClean="0"/>
              <a:t>8</a:t>
            </a:r>
            <a:r>
              <a:rPr kumimoji="1" lang="ja-JP" altLang="en-US" sz="1100" dirty="0" smtClean="0"/>
              <a:t>月のアフリカのガーナにおける</a:t>
            </a:r>
            <a:endParaRPr kumimoji="1" lang="en-US" altLang="ja-JP" sz="1100" dirty="0" smtClean="0"/>
          </a:p>
          <a:p>
            <a:pPr algn="ctr"/>
            <a:r>
              <a:rPr kumimoji="1" lang="ja-JP" altLang="en-US" sz="1100" dirty="0" smtClean="0"/>
              <a:t>第一回世界党大会</a:t>
            </a:r>
            <a:endParaRPr kumimoji="1" lang="ja-JP" altLang="en-US" sz="1100" dirty="0"/>
          </a:p>
        </p:txBody>
      </p:sp>
    </p:spTree>
    <p:extLst>
      <p:ext uri="{BB962C8B-B14F-4D97-AF65-F5344CB8AC3E}">
        <p14:creationId xmlns:p14="http://schemas.microsoft.com/office/powerpoint/2010/main" val="416246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1418" y="920552"/>
            <a:ext cx="3096344" cy="1138773"/>
          </a:xfrm>
          <a:prstGeom prst="rect">
            <a:avLst/>
          </a:prstGeom>
          <a:solidFill>
            <a:schemeClr val="accent5">
              <a:lumMod val="20000"/>
              <a:lumOff val="80000"/>
            </a:schemeClr>
          </a:solidFill>
        </p:spPr>
        <p:txBody>
          <a:bodyPr wrap="square" rtlCol="0">
            <a:spAutoFit/>
          </a:bodyPr>
          <a:lstStyle/>
          <a:p>
            <a:r>
              <a:rPr lang="ja-JP" altLang="en-US" b="1" dirty="0" smtClean="0">
                <a:solidFill>
                  <a:srgbClr val="0000FF"/>
                </a:solidFill>
              </a:rPr>
              <a:t>　国際</a:t>
            </a:r>
            <a:r>
              <a:rPr lang="ja-JP" altLang="en-US" b="1" dirty="0">
                <a:solidFill>
                  <a:srgbClr val="0000FF"/>
                </a:solidFill>
              </a:rPr>
              <a:t>政策</a:t>
            </a:r>
            <a:endParaRPr lang="en-US" altLang="ja-JP" b="1" dirty="0">
              <a:solidFill>
                <a:srgbClr val="0000FF"/>
              </a:solidFill>
            </a:endParaRPr>
          </a:p>
          <a:p>
            <a:endParaRPr lang="en-US" altLang="ja-JP" sz="800" b="1" dirty="0"/>
          </a:p>
          <a:p>
            <a:r>
              <a:rPr lang="ja-JP" altLang="en-US" sz="1400" b="1" dirty="0" smtClean="0"/>
              <a:t>国連</a:t>
            </a:r>
            <a:r>
              <a:rPr lang="ja-JP" altLang="en-US" sz="1400" b="1" dirty="0"/>
              <a:t>の</a:t>
            </a:r>
            <a:r>
              <a:rPr lang="ja-JP" altLang="en-US" sz="1400" b="1" dirty="0" smtClean="0"/>
              <a:t>尊重</a:t>
            </a:r>
            <a:endParaRPr lang="ja-JP" altLang="en-US" sz="1400" dirty="0"/>
          </a:p>
          <a:p>
            <a:r>
              <a:rPr lang="ja-JP" altLang="en-US" sz="1400" b="1" dirty="0" smtClean="0"/>
              <a:t>マハトマ</a:t>
            </a:r>
            <a:r>
              <a:rPr lang="ja-JP" altLang="en-US" sz="1400" b="1" dirty="0"/>
              <a:t>・ガンジー・</a:t>
            </a:r>
            <a:r>
              <a:rPr lang="ja-JP" altLang="en-US" sz="1400" b="1" dirty="0" smtClean="0"/>
              <a:t>イニシャチブ</a:t>
            </a:r>
            <a:endParaRPr lang="en-US" altLang="ja-JP" sz="1400" dirty="0"/>
          </a:p>
          <a:p>
            <a:r>
              <a:rPr kumimoji="1" lang="ja-JP" altLang="en-US" sz="1400" b="1" dirty="0" smtClean="0"/>
              <a:t>世界議会・世界連邦・世界政府の樹立　</a:t>
            </a:r>
            <a:endParaRPr kumimoji="1" lang="ja-JP" altLang="en-US" sz="1400" b="1" dirty="0"/>
          </a:p>
        </p:txBody>
      </p:sp>
      <p:sp>
        <p:nvSpPr>
          <p:cNvPr id="6" name="テキスト ボックス 5"/>
          <p:cNvSpPr txBox="1"/>
          <p:nvPr/>
        </p:nvSpPr>
        <p:spPr>
          <a:xfrm>
            <a:off x="3543483" y="920551"/>
            <a:ext cx="3008104" cy="1138773"/>
          </a:xfrm>
          <a:prstGeom prst="rect">
            <a:avLst/>
          </a:prstGeom>
          <a:solidFill>
            <a:srgbClr val="FFFFCC"/>
          </a:solidFill>
        </p:spPr>
        <p:txBody>
          <a:bodyPr wrap="square" rtlCol="0">
            <a:spAutoFit/>
          </a:bodyPr>
          <a:lstStyle/>
          <a:p>
            <a:r>
              <a:rPr lang="ja-JP" altLang="en-US" b="1" dirty="0" smtClean="0">
                <a:solidFill>
                  <a:srgbClr val="0000FF"/>
                </a:solidFill>
              </a:rPr>
              <a:t>　国内</a:t>
            </a:r>
            <a:r>
              <a:rPr lang="ja-JP" altLang="en-US" b="1" dirty="0">
                <a:solidFill>
                  <a:srgbClr val="0000FF"/>
                </a:solidFill>
              </a:rPr>
              <a:t>政策</a:t>
            </a:r>
            <a:endParaRPr lang="en-US" altLang="ja-JP" b="1" dirty="0">
              <a:solidFill>
                <a:srgbClr val="0000FF"/>
              </a:solidFill>
            </a:endParaRPr>
          </a:p>
          <a:p>
            <a:endParaRPr lang="en-US" altLang="ja-JP" sz="800" dirty="0" smtClean="0"/>
          </a:p>
          <a:p>
            <a:r>
              <a:rPr lang="ja-JP" altLang="en-US" sz="1400" b="1" dirty="0" smtClean="0"/>
              <a:t>天皇制</a:t>
            </a:r>
            <a:r>
              <a:rPr lang="ja-JP" altLang="en-US" sz="1400" b="1" dirty="0"/>
              <a:t>の廃止</a:t>
            </a:r>
            <a:r>
              <a:rPr lang="ja-JP" altLang="en-US" sz="1400" b="1" dirty="0" smtClean="0"/>
              <a:t>および</a:t>
            </a:r>
            <a:endParaRPr lang="en-US" altLang="ja-JP" sz="1400" b="1" dirty="0" smtClean="0"/>
          </a:p>
          <a:p>
            <a:r>
              <a:rPr lang="ja-JP" altLang="en-US" sz="1400" b="1" dirty="0" smtClean="0"/>
              <a:t>大統領制</a:t>
            </a:r>
            <a:r>
              <a:rPr lang="ja-JP" altLang="en-US" sz="1400" b="1" dirty="0"/>
              <a:t>の導入</a:t>
            </a:r>
          </a:p>
          <a:p>
            <a:r>
              <a:rPr lang="ja-JP" altLang="en-US" sz="1400" b="1" dirty="0" smtClean="0"/>
              <a:t>財政再建</a:t>
            </a:r>
            <a:endParaRPr lang="ja-JP" altLang="en-US" sz="1400" dirty="0"/>
          </a:p>
        </p:txBody>
      </p:sp>
      <p:sp>
        <p:nvSpPr>
          <p:cNvPr id="9" name="テキスト ボックス 8"/>
          <p:cNvSpPr txBox="1"/>
          <p:nvPr/>
        </p:nvSpPr>
        <p:spPr>
          <a:xfrm>
            <a:off x="187738" y="2216696"/>
            <a:ext cx="6363849" cy="5370701"/>
          </a:xfrm>
          <a:prstGeom prst="rect">
            <a:avLst/>
          </a:prstGeom>
          <a:noFill/>
        </p:spPr>
        <p:txBody>
          <a:bodyPr wrap="square" rtlCol="0">
            <a:spAutoFit/>
          </a:bodyPr>
          <a:lstStyle/>
          <a:p>
            <a:r>
              <a:rPr lang="ja-JP" altLang="en-US" sz="1200" b="1" dirty="0"/>
              <a:t>　</a:t>
            </a:r>
            <a:r>
              <a:rPr lang="ja-JP" altLang="en-US" sz="1400" b="1" dirty="0" smtClean="0">
                <a:solidFill>
                  <a:srgbClr val="C00000"/>
                </a:solidFill>
              </a:rPr>
              <a:t>国際政策</a:t>
            </a:r>
            <a:endParaRPr lang="en-US" altLang="ja-JP" sz="1400" b="1" dirty="0" smtClean="0">
              <a:solidFill>
                <a:srgbClr val="C00000"/>
              </a:solidFill>
            </a:endParaRPr>
          </a:p>
          <a:p>
            <a:endParaRPr lang="en-US" altLang="ja-JP" sz="1200" b="1" dirty="0" smtClean="0"/>
          </a:p>
          <a:p>
            <a:r>
              <a:rPr lang="ja-JP" altLang="en-US" sz="1200" b="1" dirty="0" smtClean="0"/>
              <a:t>　国連</a:t>
            </a:r>
            <a:r>
              <a:rPr lang="ja-JP" altLang="en-US" sz="1200" b="1" dirty="0"/>
              <a:t>の尊重</a:t>
            </a:r>
            <a:endParaRPr lang="ja-JP" altLang="en-US" sz="1200" dirty="0"/>
          </a:p>
          <a:p>
            <a:endParaRPr lang="en-US" altLang="ja-JP" sz="1100" b="1" dirty="0"/>
          </a:p>
          <a:p>
            <a:r>
              <a:rPr lang="ja-JP" altLang="en-US" sz="1200" b="1" dirty="0" smtClean="0"/>
              <a:t>　</a:t>
            </a:r>
            <a:r>
              <a:rPr lang="ja-JP" altLang="en-US" sz="1100" dirty="0"/>
              <a:t>　</a:t>
            </a:r>
            <a:r>
              <a:rPr lang="en-US" altLang="ja-JP" sz="1100" dirty="0"/>
              <a:t>2001</a:t>
            </a:r>
            <a:r>
              <a:rPr lang="ja-JP" altLang="en-US" sz="1100" dirty="0"/>
              <a:t>年</a:t>
            </a:r>
            <a:r>
              <a:rPr lang="en-US" altLang="ja-JP" sz="1100" dirty="0"/>
              <a:t>9</a:t>
            </a:r>
            <a:r>
              <a:rPr lang="ja-JP" altLang="en-US" sz="1100" dirty="0"/>
              <a:t>月のアメリカでのテロリスト攻撃の後のアメリカによるアフガニスタンの爆撃と</a:t>
            </a:r>
            <a:r>
              <a:rPr lang="en-US" altLang="ja-JP" sz="1100" dirty="0"/>
              <a:t>2003</a:t>
            </a:r>
            <a:r>
              <a:rPr lang="ja-JP" altLang="en-US" sz="1100" dirty="0"/>
              <a:t>年のイラク侵略からわかるように、世界最強の国アメリカは国連を尊重していません。国連の尊重こそ、世界民主主義への第一歩だと言えます</a:t>
            </a:r>
            <a:r>
              <a:rPr lang="ja-JP" altLang="en-US" sz="1100" dirty="0" smtClean="0"/>
              <a:t>。大いなる力には、大いなる責任が伴います。世界で最強の国が国連を尊重すれば、他の国はそれを無視できません。国連の決定なくして他国を侵略することは重い罪です。</a:t>
            </a:r>
            <a:endParaRPr lang="ja-JP" altLang="en-US" sz="1100" dirty="0"/>
          </a:p>
          <a:p>
            <a:endParaRPr lang="ja-JP" altLang="en-US" sz="1100" dirty="0"/>
          </a:p>
          <a:p>
            <a:r>
              <a:rPr lang="ja-JP" altLang="en-US" sz="1200" b="1" dirty="0"/>
              <a:t>　マハトマ・ガンジー・イニシャチブ</a:t>
            </a:r>
            <a:endParaRPr lang="en-US" altLang="ja-JP" sz="1200" b="1" dirty="0"/>
          </a:p>
          <a:p>
            <a:endParaRPr lang="en-US" altLang="ja-JP" sz="1100" dirty="0"/>
          </a:p>
          <a:p>
            <a:r>
              <a:rPr lang="ja-JP" altLang="en-US" sz="1100" dirty="0"/>
              <a:t>　マハトマ・ガンジーは非暴力・不服従の政策でインドを独立に導きました。この政策は、現代の世界情勢にも適用できます</a:t>
            </a:r>
            <a:r>
              <a:rPr lang="ja-JP" altLang="en-US" sz="1100" dirty="0" smtClean="0"/>
              <a:t>。国際的なテロを行っている組織がある国は、外国に侵略されていますが、民主主義の国、例えば、インドは侵略されていません。マハトマ・ガンジーに尊敬の</a:t>
            </a:r>
            <a:r>
              <a:rPr lang="ja-JP" altLang="en-US" sz="1100" dirty="0"/>
              <a:t>思い</a:t>
            </a:r>
            <a:r>
              <a:rPr lang="ja-JP" altLang="en-US" sz="1100" dirty="0" smtClean="0"/>
              <a:t>を込めて、この非暴力の政策をマハトマ・ガンジー・イニシャチブと名付け、世界党日本の政策の一つとしました</a:t>
            </a:r>
            <a:endParaRPr lang="en-US" altLang="ja-JP" sz="1100" dirty="0"/>
          </a:p>
          <a:p>
            <a:endParaRPr lang="en-US" altLang="ja-JP" sz="1100" dirty="0"/>
          </a:p>
          <a:p>
            <a:r>
              <a:rPr lang="ja-JP" altLang="en-US" sz="1200" b="1" dirty="0"/>
              <a:t>　</a:t>
            </a:r>
            <a:r>
              <a:rPr lang="ja-JP" altLang="en-US" sz="1200" b="1" dirty="0" smtClean="0"/>
              <a:t>世界議会・世界連邦・世界</a:t>
            </a:r>
            <a:r>
              <a:rPr lang="ja-JP" altLang="en-US" sz="1200" b="1" dirty="0"/>
              <a:t>政府の樹立</a:t>
            </a:r>
            <a:endParaRPr lang="en-US" altLang="ja-JP" sz="1200" b="1" dirty="0"/>
          </a:p>
          <a:p>
            <a:endParaRPr lang="en-US" altLang="ja-JP" sz="1100" b="1" dirty="0"/>
          </a:p>
          <a:p>
            <a:r>
              <a:rPr lang="ja-JP" altLang="en-US" sz="1100" dirty="0"/>
              <a:t>　各国の世界党は、主要な政策を強調して選挙を戦い、政権を</a:t>
            </a:r>
            <a:r>
              <a:rPr lang="ja-JP" altLang="en-US" sz="1100" dirty="0" smtClean="0"/>
              <a:t>とったら世界議会議員の選挙のため</a:t>
            </a:r>
            <a:r>
              <a:rPr lang="ja-JP" altLang="en-US" sz="1100" dirty="0"/>
              <a:t>の法律を制定して選挙を</a:t>
            </a:r>
            <a:r>
              <a:rPr lang="ja-JP" altLang="en-US" sz="1100" dirty="0" smtClean="0"/>
              <a:t>行い、各国の人口に応じて代表を世界議会に送ります。たとえ</a:t>
            </a:r>
            <a:r>
              <a:rPr lang="ja-JP" altLang="en-US" sz="1100" dirty="0"/>
              <a:t>、たった</a:t>
            </a:r>
            <a:r>
              <a:rPr lang="en-US" altLang="ja-JP" sz="1100" dirty="0"/>
              <a:t>2</a:t>
            </a:r>
            <a:r>
              <a:rPr lang="ja-JP" altLang="en-US" sz="1100" dirty="0"/>
              <a:t>カ国で選挙が行われたとしても</a:t>
            </a:r>
            <a:r>
              <a:rPr lang="ja-JP" altLang="en-US" sz="1100" dirty="0" smtClean="0"/>
              <a:t>、選ばれた各国の代表は世界</a:t>
            </a:r>
            <a:r>
              <a:rPr lang="ja-JP" altLang="en-US" sz="1100" dirty="0"/>
              <a:t>議会の一部を構成します。他の国は後から加入できます。このようにして</a:t>
            </a:r>
            <a:r>
              <a:rPr lang="ja-JP" altLang="en-US" sz="1100" dirty="0" smtClean="0"/>
              <a:t>、単なる世界議会全体の小さな一部から真の世界議会に</a:t>
            </a:r>
            <a:r>
              <a:rPr lang="ja-JP" altLang="en-US" sz="1100" dirty="0"/>
              <a:t>発展できます。</a:t>
            </a:r>
            <a:endParaRPr lang="en-US" altLang="ja-JP" sz="1100" dirty="0"/>
          </a:p>
          <a:p>
            <a:endParaRPr lang="en-US" altLang="ja-JP" sz="1100" b="1" dirty="0" smtClean="0"/>
          </a:p>
          <a:p>
            <a:r>
              <a:rPr lang="ja-JP" altLang="en-US" sz="1100" b="1" dirty="0" smtClean="0"/>
              <a:t>　</a:t>
            </a:r>
            <a:r>
              <a:rPr lang="ja-JP" altLang="en-US" sz="1400" b="1" dirty="0" smtClean="0">
                <a:solidFill>
                  <a:srgbClr val="0000FF"/>
                </a:solidFill>
              </a:rPr>
              <a:t>国内政策</a:t>
            </a:r>
            <a:endParaRPr lang="en-US" altLang="ja-JP" sz="1400" b="1" dirty="0">
              <a:solidFill>
                <a:srgbClr val="0000FF"/>
              </a:solidFill>
            </a:endParaRPr>
          </a:p>
          <a:p>
            <a:endParaRPr lang="en-US" altLang="ja-JP" sz="1100" b="1" dirty="0"/>
          </a:p>
          <a:p>
            <a:r>
              <a:rPr lang="ja-JP" altLang="en-US" sz="1100" dirty="0"/>
              <a:t>　</a:t>
            </a:r>
            <a:r>
              <a:rPr lang="ja-JP" altLang="en-US" sz="1200" b="1" dirty="0"/>
              <a:t>天皇制の廃止および大統領制の</a:t>
            </a:r>
            <a:r>
              <a:rPr lang="ja-JP" altLang="en-US" sz="1200" b="1" dirty="0" smtClean="0"/>
              <a:t>導入・財政再建</a:t>
            </a:r>
            <a:endParaRPr lang="ja-JP" altLang="en-US" sz="1200" b="1" dirty="0"/>
          </a:p>
          <a:p>
            <a:endParaRPr lang="en-US" altLang="ja-JP" sz="1100" dirty="0" smtClean="0"/>
          </a:p>
          <a:p>
            <a:r>
              <a:rPr lang="ja-JP" altLang="en-US" sz="1100" dirty="0"/>
              <a:t>　</a:t>
            </a:r>
            <a:r>
              <a:rPr lang="ja-JP" altLang="en-US" sz="1100" dirty="0" smtClean="0"/>
              <a:t>天皇制</a:t>
            </a:r>
            <a:r>
              <a:rPr lang="ja-JP" altLang="en-US" sz="1100" dirty="0"/>
              <a:t>の廃止は</a:t>
            </a:r>
            <a:r>
              <a:rPr lang="ja-JP" altLang="en-US" sz="1100" dirty="0" smtClean="0"/>
              <a:t>、</a:t>
            </a:r>
            <a:r>
              <a:rPr lang="ja-JP" altLang="en-US" sz="1100" dirty="0"/>
              <a:t>軍国</a:t>
            </a:r>
            <a:r>
              <a:rPr lang="ja-JP" altLang="en-US" sz="1100" dirty="0" smtClean="0"/>
              <a:t>主義を防ぐためと日本</a:t>
            </a:r>
            <a:r>
              <a:rPr lang="ja-JP" altLang="en-US" sz="1100" dirty="0"/>
              <a:t>の財政の再建に</a:t>
            </a:r>
            <a:r>
              <a:rPr lang="ja-JP" altLang="en-US" sz="1100" dirty="0" smtClean="0"/>
              <a:t>とって必要</a:t>
            </a:r>
            <a:r>
              <a:rPr lang="ja-JP" altLang="en-US" sz="1100" dirty="0"/>
              <a:t>です</a:t>
            </a:r>
            <a:r>
              <a:rPr lang="ja-JP" altLang="en-US" sz="1100" dirty="0" smtClean="0"/>
              <a:t>。国際連盟や国際連合の決定を尊重しない国や、国家財政が破産する国は、文明国とは言えません。日本を文明国にするには、先ず、天皇制を廃止し、大統領制を導入することが必要です。これは歴史の必然です。</a:t>
            </a:r>
            <a:endParaRPr lang="ja-JP" altLang="en-US" sz="1100" dirty="0"/>
          </a:p>
        </p:txBody>
      </p:sp>
      <p:sp>
        <p:nvSpPr>
          <p:cNvPr id="3" name="スライド番号プレースホルダー 2"/>
          <p:cNvSpPr>
            <a:spLocks noGrp="1"/>
          </p:cNvSpPr>
          <p:nvPr>
            <p:ph type="sldNum" sz="quarter" idx="12"/>
          </p:nvPr>
        </p:nvSpPr>
        <p:spPr>
          <a:xfrm>
            <a:off x="199749" y="9398624"/>
            <a:ext cx="282408" cy="235375"/>
          </a:xfrm>
        </p:spPr>
        <p:txBody>
          <a:bodyPr/>
          <a:lstStyle/>
          <a:p>
            <a:fld id="{654DB6B2-9E5C-4BA2-847C-367EC201CA58}" type="slidenum">
              <a:rPr lang="ja-JP" altLang="en-US" sz="1400" b="1"/>
              <a:t>6</a:t>
            </a:fld>
            <a:endParaRPr lang="ja-JP" altLang="en-US" sz="1400" b="1" dirty="0"/>
          </a:p>
        </p:txBody>
      </p:sp>
      <p:sp>
        <p:nvSpPr>
          <p:cNvPr id="8" name="テキスト ボックス 7"/>
          <p:cNvSpPr txBox="1"/>
          <p:nvPr/>
        </p:nvSpPr>
        <p:spPr>
          <a:xfrm>
            <a:off x="332656" y="7742764"/>
            <a:ext cx="2622724" cy="1569660"/>
          </a:xfrm>
          <a:prstGeom prst="rect">
            <a:avLst/>
          </a:prstGeom>
          <a:noFill/>
        </p:spPr>
        <p:txBody>
          <a:bodyPr wrap="square" rtlCol="0">
            <a:spAutoFit/>
          </a:bodyPr>
          <a:lstStyle/>
          <a:p>
            <a:r>
              <a:rPr kumimoji="1" lang="ja-JP" altLang="en-US" sz="1200" dirty="0" smtClean="0"/>
              <a:t>世界党の本部および関連</a:t>
            </a:r>
            <a:r>
              <a:rPr lang="ja-JP" altLang="en-US" sz="1200" dirty="0" smtClean="0"/>
              <a:t>団体へ</a:t>
            </a:r>
            <a:endParaRPr lang="en-US" altLang="ja-JP" sz="1200" dirty="0" smtClean="0"/>
          </a:p>
          <a:p>
            <a:r>
              <a:rPr lang="ja-JP" altLang="en-US" sz="1200" dirty="0" smtClean="0"/>
              <a:t>の連絡先：</a:t>
            </a:r>
            <a:endParaRPr kumimoji="1" lang="en-US" altLang="ja-JP" sz="1200" dirty="0" smtClean="0"/>
          </a:p>
          <a:p>
            <a:r>
              <a:rPr kumimoji="1" lang="ja-JP" altLang="en-US" sz="1200" dirty="0" smtClean="0"/>
              <a:t>住所</a:t>
            </a:r>
            <a:r>
              <a:rPr kumimoji="1" lang="ja-JP" altLang="en-US" sz="1200" smtClean="0"/>
              <a:t>： 〒</a:t>
            </a:r>
            <a:r>
              <a:rPr kumimoji="1" lang="en-US" altLang="ja-JP" sz="1200" dirty="0" smtClean="0"/>
              <a:t>270-0007</a:t>
            </a:r>
            <a:r>
              <a:rPr kumimoji="1" lang="ja-JP" altLang="en-US" sz="1200" dirty="0" smtClean="0"/>
              <a:t>千葉県松戸市中金杉</a:t>
            </a:r>
            <a:r>
              <a:rPr kumimoji="1" lang="en-US" altLang="ja-JP" sz="1200" dirty="0" smtClean="0"/>
              <a:t>1-158</a:t>
            </a:r>
          </a:p>
          <a:p>
            <a:r>
              <a:rPr kumimoji="1" lang="ja-JP" altLang="en-US" sz="1200" dirty="0" smtClean="0"/>
              <a:t>党首</a:t>
            </a:r>
            <a:r>
              <a:rPr kumimoji="1" lang="en-US" altLang="ja-JP" sz="1200" dirty="0" smtClean="0"/>
              <a:t>: </a:t>
            </a:r>
            <a:r>
              <a:rPr kumimoji="1" lang="ja-JP" altLang="en-US" sz="1200" dirty="0" smtClean="0"/>
              <a:t>鈴木俊雄</a:t>
            </a:r>
            <a:endParaRPr kumimoji="1" lang="en-US" altLang="ja-JP" sz="1200" dirty="0" smtClean="0"/>
          </a:p>
          <a:p>
            <a:r>
              <a:rPr lang="ja-JP" altLang="en-US" sz="1200" dirty="0"/>
              <a:t>ウエブサイト</a:t>
            </a:r>
            <a:r>
              <a:rPr lang="ja-JP" altLang="en-US" sz="1200" dirty="0" smtClean="0"/>
              <a:t>： </a:t>
            </a:r>
            <a:r>
              <a:rPr lang="en-US" altLang="ja-JP" sz="1200" dirty="0" smtClean="0"/>
              <a:t>www.w-g.jp/index-j.htm</a:t>
            </a:r>
            <a:endParaRPr lang="ja-JP" altLang="ja-JP" sz="1200" dirty="0"/>
          </a:p>
          <a:p>
            <a:r>
              <a:rPr lang="en-US" altLang="ja-JP" sz="1200" dirty="0" smtClean="0"/>
              <a:t>TEL: 090-5810-4373</a:t>
            </a:r>
          </a:p>
          <a:p>
            <a:r>
              <a:rPr kumimoji="1" lang="en-US" altLang="ja-JP" sz="1200" dirty="0" smtClean="0"/>
              <a:t>E-</a:t>
            </a:r>
            <a:r>
              <a:rPr kumimoji="1" lang="ja-JP" altLang="en-US" sz="1200" dirty="0" smtClean="0"/>
              <a:t>メール</a:t>
            </a:r>
            <a:r>
              <a:rPr kumimoji="1" lang="en-US" altLang="ja-JP" sz="1200" dirty="0" smtClean="0"/>
              <a:t>: a@t-u.jp</a:t>
            </a:r>
          </a:p>
        </p:txBody>
      </p:sp>
      <p:sp>
        <p:nvSpPr>
          <p:cNvPr id="2" name="テキスト ボックス 1"/>
          <p:cNvSpPr txBox="1"/>
          <p:nvPr/>
        </p:nvSpPr>
        <p:spPr>
          <a:xfrm>
            <a:off x="4221088" y="7552078"/>
            <a:ext cx="2172313" cy="1754326"/>
          </a:xfrm>
          <a:prstGeom prst="rect">
            <a:avLst/>
          </a:prstGeom>
          <a:solidFill>
            <a:srgbClr val="FFCCFF"/>
          </a:solidFill>
        </p:spPr>
        <p:txBody>
          <a:bodyPr wrap="square" rtlCol="0">
            <a:spAutoFit/>
          </a:bodyPr>
          <a:lstStyle/>
          <a:p>
            <a:pPr algn="ctr"/>
            <a:endParaRPr kumimoji="1" lang="en-US" altLang="ja-JP" sz="800" b="1" dirty="0" smtClean="0">
              <a:solidFill>
                <a:srgbClr val="FF0000"/>
              </a:solidFill>
            </a:endParaRPr>
          </a:p>
          <a:p>
            <a:pPr algn="ctr"/>
            <a:r>
              <a:rPr kumimoji="1" lang="ja-JP" altLang="en-US" sz="1200" b="1" dirty="0" smtClean="0">
                <a:solidFill>
                  <a:srgbClr val="FF0000"/>
                </a:solidFill>
              </a:rPr>
              <a:t>世界連邦運動</a:t>
            </a:r>
            <a:r>
              <a:rPr lang="ja-JP" altLang="en-US" sz="1200" b="1" dirty="0" smtClean="0">
                <a:solidFill>
                  <a:srgbClr val="FF0000"/>
                </a:solidFill>
              </a:rPr>
              <a:t>の理論的根拠</a:t>
            </a:r>
            <a:endParaRPr lang="en-US" altLang="ja-JP" sz="1200" b="1" dirty="0" smtClean="0">
              <a:solidFill>
                <a:srgbClr val="FF0000"/>
              </a:solidFill>
            </a:endParaRPr>
          </a:p>
          <a:p>
            <a:pPr algn="ctr"/>
            <a:endParaRPr lang="en-US" altLang="ja-JP" sz="1100" dirty="0" smtClean="0"/>
          </a:p>
          <a:p>
            <a:r>
              <a:rPr lang="ja-JP" altLang="en-US" sz="1100" dirty="0" smtClean="0"/>
              <a:t>　世界党が推進している</a:t>
            </a:r>
            <a:r>
              <a:rPr lang="ja-JP" altLang="en-US" sz="1100" dirty="0"/>
              <a:t>世界</a:t>
            </a:r>
            <a:r>
              <a:rPr lang="ja-JP" altLang="en-US" sz="1100" dirty="0" smtClean="0"/>
              <a:t>連邦</a:t>
            </a:r>
            <a:r>
              <a:rPr lang="ja-JP" altLang="en-US" sz="1100" dirty="0"/>
              <a:t>樹立</a:t>
            </a:r>
            <a:r>
              <a:rPr lang="ja-JP" altLang="en-US" sz="1100" dirty="0" smtClean="0"/>
              <a:t>の</a:t>
            </a:r>
            <a:r>
              <a:rPr lang="ja-JP" altLang="en-US" sz="1100" dirty="0"/>
              <a:t>運動</a:t>
            </a:r>
            <a:r>
              <a:rPr lang="ja-JP" altLang="en-US" sz="1100" dirty="0" smtClean="0"/>
              <a:t>の理論的な根拠は、英文ですが、 </a:t>
            </a:r>
            <a:r>
              <a:rPr lang="en-US" altLang="ja-JP" sz="1100" b="1" i="1" dirty="0" smtClean="0"/>
              <a:t>Soul Federation </a:t>
            </a:r>
            <a:r>
              <a:rPr lang="ja-JP" altLang="en-US" sz="1100" dirty="0" smtClean="0"/>
              <a:t>という本に書かれています。著者　</a:t>
            </a:r>
            <a:r>
              <a:rPr lang="en-US" altLang="ja-JP" sz="1100" dirty="0" smtClean="0"/>
              <a:t>Toshio Suzuki</a:t>
            </a:r>
            <a:r>
              <a:rPr lang="ja-JP" altLang="en-US" sz="1100" dirty="0" smtClean="0"/>
              <a:t>　出版社 </a:t>
            </a:r>
            <a:r>
              <a:rPr lang="en-US" altLang="ja-JP" sz="1100" dirty="0" smtClean="0"/>
              <a:t>Xlibris </a:t>
            </a:r>
            <a:r>
              <a:rPr lang="ja-JP" altLang="en-US" sz="1100" dirty="0" smtClean="0"/>
              <a:t>でインターネット上のアマゾンあるいは、一般の書店で注文できます。</a:t>
            </a:r>
            <a:endParaRPr kumimoji="1" lang="ja-JP" altLang="en-US" sz="1100" dirty="0"/>
          </a:p>
        </p:txBody>
      </p:sp>
      <p:pic>
        <p:nvPicPr>
          <p:cNvPr id="1026" name="Picture 2" descr="H:\photo\cov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1215" y="7592050"/>
            <a:ext cx="1068760" cy="152957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2922644" y="9121625"/>
            <a:ext cx="1185902" cy="276999"/>
          </a:xfrm>
          <a:prstGeom prst="rect">
            <a:avLst/>
          </a:prstGeom>
          <a:noFill/>
        </p:spPr>
        <p:txBody>
          <a:bodyPr wrap="none" rtlCol="0">
            <a:spAutoFit/>
          </a:bodyPr>
          <a:lstStyle/>
          <a:p>
            <a:r>
              <a:rPr kumimoji="1" lang="en-US" altLang="ja-JP" sz="1200" b="1" dirty="0" smtClean="0">
                <a:solidFill>
                  <a:srgbClr val="0000FF"/>
                </a:solidFill>
              </a:rPr>
              <a:t>Soul Federation</a:t>
            </a:r>
            <a:endParaRPr kumimoji="1" lang="ja-JP" altLang="en-US" sz="1200" b="1" dirty="0">
              <a:solidFill>
                <a:srgbClr val="0000FF"/>
              </a:solidFill>
            </a:endParaRPr>
          </a:p>
        </p:txBody>
      </p:sp>
      <p:sp>
        <p:nvSpPr>
          <p:cNvPr id="11" name="正方形/長方形 10"/>
          <p:cNvSpPr/>
          <p:nvPr/>
        </p:nvSpPr>
        <p:spPr>
          <a:xfrm>
            <a:off x="181418" y="272480"/>
            <a:ext cx="6370169" cy="512737"/>
          </a:xfrm>
          <a:prstGeom prst="rect">
            <a:avLst/>
          </a:prstGeom>
          <a:pattFill prst="pct50">
            <a:fgClr>
              <a:srgbClr val="FFCCCC"/>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00FF"/>
                </a:solidFill>
              </a:rPr>
              <a:t>世界党日本の政策は、国際政策と国内政策からなります。</a:t>
            </a:r>
            <a:endParaRPr kumimoji="1" lang="ja-JP" altLang="en-US" dirty="0">
              <a:solidFill>
                <a:srgbClr val="0000FF"/>
              </a:solidFill>
            </a:endParaRPr>
          </a:p>
        </p:txBody>
      </p:sp>
    </p:spTree>
    <p:extLst>
      <p:ext uri="{BB962C8B-B14F-4D97-AF65-F5344CB8AC3E}">
        <p14:creationId xmlns:p14="http://schemas.microsoft.com/office/powerpoint/2010/main" val="172449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TotalTime>
  <Words>762</Words>
  <Application>Microsoft Office PowerPoint</Application>
  <PresentationFormat>A4 210 x 297 mm</PresentationFormat>
  <Paragraphs>128</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Toshio</dc:creator>
  <cp:lastModifiedBy>Toshio</cp:lastModifiedBy>
  <cp:revision>257</cp:revision>
  <cp:lastPrinted>2013-01-29T16:41:18Z</cp:lastPrinted>
  <dcterms:created xsi:type="dcterms:W3CDTF">2012-12-10T22:52:28Z</dcterms:created>
  <dcterms:modified xsi:type="dcterms:W3CDTF">2014-05-15T04:31:53Z</dcterms:modified>
</cp:coreProperties>
</file>