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4" r:id="rId2"/>
    <p:sldId id="267" r:id="rId3"/>
    <p:sldId id="271" r:id="rId4"/>
    <p:sldId id="272" r:id="rId5"/>
    <p:sldId id="273" r:id="rId6"/>
    <p:sldId id="274" r:id="rId7"/>
    <p:sldId id="268" r:id="rId8"/>
    <p:sldId id="269" r:id="rId9"/>
    <p:sldId id="275" r:id="rId10"/>
    <p:sldId id="276" r:id="rId11"/>
  </p:sldIdLst>
  <p:sldSz cx="36206113" cy="51206400"/>
  <p:notesSz cx="6858000" cy="9874250"/>
  <p:defaultTextStyle>
    <a:defPPr>
      <a:defRPr lang="ja-JP"/>
    </a:defPPr>
    <a:lvl1pPr marL="0" algn="l" defTabSz="4767864" rtl="0" eaLnBrk="1" latinLnBrk="0" hangingPunct="1">
      <a:defRPr kumimoji="1" sz="9400" kern="1200">
        <a:solidFill>
          <a:schemeClr val="tx1"/>
        </a:solidFill>
        <a:latin typeface="+mn-lt"/>
        <a:ea typeface="+mn-ea"/>
        <a:cs typeface="+mn-cs"/>
      </a:defRPr>
    </a:lvl1pPr>
    <a:lvl2pPr marL="2383932" algn="l" defTabSz="4767864" rtl="0" eaLnBrk="1" latinLnBrk="0" hangingPunct="1">
      <a:defRPr kumimoji="1" sz="9400" kern="1200">
        <a:solidFill>
          <a:schemeClr val="tx1"/>
        </a:solidFill>
        <a:latin typeface="+mn-lt"/>
        <a:ea typeface="+mn-ea"/>
        <a:cs typeface="+mn-cs"/>
      </a:defRPr>
    </a:lvl2pPr>
    <a:lvl3pPr marL="4767864" algn="l" defTabSz="4767864" rtl="0" eaLnBrk="1" latinLnBrk="0" hangingPunct="1">
      <a:defRPr kumimoji="1" sz="9400" kern="1200">
        <a:solidFill>
          <a:schemeClr val="tx1"/>
        </a:solidFill>
        <a:latin typeface="+mn-lt"/>
        <a:ea typeface="+mn-ea"/>
        <a:cs typeface="+mn-cs"/>
      </a:defRPr>
    </a:lvl3pPr>
    <a:lvl4pPr marL="7151797" algn="l" defTabSz="4767864" rtl="0" eaLnBrk="1" latinLnBrk="0" hangingPunct="1">
      <a:defRPr kumimoji="1" sz="9400" kern="1200">
        <a:solidFill>
          <a:schemeClr val="tx1"/>
        </a:solidFill>
        <a:latin typeface="+mn-lt"/>
        <a:ea typeface="+mn-ea"/>
        <a:cs typeface="+mn-cs"/>
      </a:defRPr>
    </a:lvl4pPr>
    <a:lvl5pPr marL="9535729" algn="l" defTabSz="4767864" rtl="0" eaLnBrk="1" latinLnBrk="0" hangingPunct="1">
      <a:defRPr kumimoji="1" sz="9400" kern="1200">
        <a:solidFill>
          <a:schemeClr val="tx1"/>
        </a:solidFill>
        <a:latin typeface="+mn-lt"/>
        <a:ea typeface="+mn-ea"/>
        <a:cs typeface="+mn-cs"/>
      </a:defRPr>
    </a:lvl5pPr>
    <a:lvl6pPr marL="11919661" algn="l" defTabSz="4767864" rtl="0" eaLnBrk="1" latinLnBrk="0" hangingPunct="1">
      <a:defRPr kumimoji="1" sz="9400" kern="1200">
        <a:solidFill>
          <a:schemeClr val="tx1"/>
        </a:solidFill>
        <a:latin typeface="+mn-lt"/>
        <a:ea typeface="+mn-ea"/>
        <a:cs typeface="+mn-cs"/>
      </a:defRPr>
    </a:lvl6pPr>
    <a:lvl7pPr marL="14303593" algn="l" defTabSz="4767864" rtl="0" eaLnBrk="1" latinLnBrk="0" hangingPunct="1">
      <a:defRPr kumimoji="1" sz="9400" kern="1200">
        <a:solidFill>
          <a:schemeClr val="tx1"/>
        </a:solidFill>
        <a:latin typeface="+mn-lt"/>
        <a:ea typeface="+mn-ea"/>
        <a:cs typeface="+mn-cs"/>
      </a:defRPr>
    </a:lvl7pPr>
    <a:lvl8pPr marL="16687526" algn="l" defTabSz="4767864" rtl="0" eaLnBrk="1" latinLnBrk="0" hangingPunct="1">
      <a:defRPr kumimoji="1" sz="9400" kern="1200">
        <a:solidFill>
          <a:schemeClr val="tx1"/>
        </a:solidFill>
        <a:latin typeface="+mn-lt"/>
        <a:ea typeface="+mn-ea"/>
        <a:cs typeface="+mn-cs"/>
      </a:defRPr>
    </a:lvl8pPr>
    <a:lvl9pPr marL="19071458" algn="l" defTabSz="4767864" rtl="0" eaLnBrk="1" latinLnBrk="0" hangingPunct="1">
      <a:defRPr kumimoji="1" sz="9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p15:clr>
            <a:srgbClr val="A4A3A4"/>
          </p15:clr>
        </p15:guide>
        <p15:guide id="2" pos="113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chan" initials="t" lastIdx="2" clrIdx="0">
    <p:extLst>
      <p:ext uri="{19B8F6BF-5375-455C-9EA6-DF929625EA0E}">
        <p15:presenceInfo xmlns:p15="http://schemas.microsoft.com/office/powerpoint/2012/main" userId="toshic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66"/>
    <a:srgbClr val="CCFFCC"/>
    <a:srgbClr val="FFCCFF"/>
    <a:srgbClr val="FF0066"/>
    <a:srgbClr val="00FFFF"/>
    <a:srgbClr val="FFFFCC"/>
    <a:srgbClr val="CCFFFF"/>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700" autoAdjust="0"/>
  </p:normalViewPr>
  <p:slideViewPr>
    <p:cSldViewPr>
      <p:cViewPr varScale="1">
        <p:scale>
          <a:sx n="15" d="100"/>
          <a:sy n="15" d="100"/>
        </p:scale>
        <p:origin x="774" y="204"/>
      </p:cViewPr>
      <p:guideLst>
        <p:guide orient="horz" pos="16128"/>
        <p:guide pos="113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71208" cy="493792"/>
          </a:xfrm>
          <a:prstGeom prst="rect">
            <a:avLst/>
          </a:prstGeom>
        </p:spPr>
        <p:txBody>
          <a:bodyPr vert="horz" lIns="92056" tIns="46028" rIns="92056" bIns="4602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5177" y="4"/>
            <a:ext cx="2971208" cy="493792"/>
          </a:xfrm>
          <a:prstGeom prst="rect">
            <a:avLst/>
          </a:prstGeom>
        </p:spPr>
        <p:txBody>
          <a:bodyPr vert="horz" lIns="92056" tIns="46028" rIns="92056" bIns="46028" rtlCol="0"/>
          <a:lstStyle>
            <a:lvl1pPr algn="r">
              <a:defRPr sz="1200"/>
            </a:lvl1pPr>
          </a:lstStyle>
          <a:p>
            <a:fld id="{5CF1CFD3-DAE0-49C8-8378-C53AC374D18D}" type="datetimeFigureOut">
              <a:rPr kumimoji="1" lang="ja-JP" altLang="en-US" smtClean="0"/>
              <a:t>2019/8/28</a:t>
            </a:fld>
            <a:endParaRPr kumimoji="1" lang="ja-JP" altLang="en-US" dirty="0"/>
          </a:p>
        </p:txBody>
      </p:sp>
      <p:sp>
        <p:nvSpPr>
          <p:cNvPr id="4" name="スライド イメージ プレースホルダー 3"/>
          <p:cNvSpPr>
            <a:spLocks noGrp="1" noRot="1" noChangeAspect="1"/>
          </p:cNvSpPr>
          <p:nvPr>
            <p:ph type="sldImg" idx="2"/>
          </p:nvPr>
        </p:nvSpPr>
        <p:spPr>
          <a:xfrm>
            <a:off x="2119313" y="739775"/>
            <a:ext cx="2619375" cy="3703638"/>
          </a:xfrm>
          <a:prstGeom prst="rect">
            <a:avLst/>
          </a:prstGeom>
          <a:noFill/>
          <a:ln w="12700">
            <a:solidFill>
              <a:prstClr val="black"/>
            </a:solidFill>
          </a:ln>
        </p:spPr>
        <p:txBody>
          <a:bodyPr vert="horz" lIns="92056" tIns="46028" rIns="92056" bIns="46028" rtlCol="0" anchor="ctr"/>
          <a:lstStyle/>
          <a:p>
            <a:endParaRPr lang="ja-JP" altLang="en-US" dirty="0"/>
          </a:p>
        </p:txBody>
      </p:sp>
      <p:sp>
        <p:nvSpPr>
          <p:cNvPr id="5" name="ノート プレースホルダー 4"/>
          <p:cNvSpPr>
            <a:spLocks noGrp="1"/>
          </p:cNvSpPr>
          <p:nvPr>
            <p:ph type="body" sz="quarter" idx="3"/>
          </p:nvPr>
        </p:nvSpPr>
        <p:spPr>
          <a:xfrm>
            <a:off x="686287" y="4690232"/>
            <a:ext cx="5485430" cy="4444127"/>
          </a:xfrm>
          <a:prstGeom prst="rect">
            <a:avLst/>
          </a:prstGeom>
        </p:spPr>
        <p:txBody>
          <a:bodyPr vert="horz" lIns="92056" tIns="46028" rIns="92056" bIns="460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72"/>
            <a:ext cx="2971208" cy="493791"/>
          </a:xfrm>
          <a:prstGeom prst="rect">
            <a:avLst/>
          </a:prstGeom>
        </p:spPr>
        <p:txBody>
          <a:bodyPr vert="horz" lIns="92056" tIns="46028" rIns="92056" bIns="4602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5177" y="9378872"/>
            <a:ext cx="2971208" cy="493791"/>
          </a:xfrm>
          <a:prstGeom prst="rect">
            <a:avLst/>
          </a:prstGeom>
        </p:spPr>
        <p:txBody>
          <a:bodyPr vert="horz" lIns="92056" tIns="46028" rIns="92056" bIns="46028" rtlCol="0" anchor="b"/>
          <a:lstStyle>
            <a:lvl1pPr algn="r">
              <a:defRPr sz="1200"/>
            </a:lvl1pPr>
          </a:lstStyle>
          <a:p>
            <a:fld id="{A7D5C4D9-AD69-42C4-8532-D0D79CFF6E3F}" type="slidenum">
              <a:rPr kumimoji="1" lang="ja-JP" altLang="en-US" smtClean="0"/>
              <a:t>‹#›</a:t>
            </a:fld>
            <a:endParaRPr kumimoji="1" lang="ja-JP" altLang="en-US" dirty="0"/>
          </a:p>
        </p:txBody>
      </p:sp>
    </p:spTree>
    <p:extLst>
      <p:ext uri="{BB962C8B-B14F-4D97-AF65-F5344CB8AC3E}">
        <p14:creationId xmlns:p14="http://schemas.microsoft.com/office/powerpoint/2010/main" val="2455557357"/>
      </p:ext>
    </p:extLst>
  </p:cSld>
  <p:clrMap bg1="lt1" tx1="dk1" bg2="lt2" tx2="dk2" accent1="accent1" accent2="accent2" accent3="accent3" accent4="accent4" accent5="accent5" accent6="accent6" hlink="hlink" folHlink="folHlink"/>
  <p:notesStyle>
    <a:lvl1pPr marL="0" algn="l" defTabSz="4767864" rtl="0" eaLnBrk="1" latinLnBrk="0" hangingPunct="1">
      <a:defRPr kumimoji="1" sz="6300" kern="1200">
        <a:solidFill>
          <a:schemeClr val="tx1"/>
        </a:solidFill>
        <a:latin typeface="+mn-lt"/>
        <a:ea typeface="+mn-ea"/>
        <a:cs typeface="+mn-cs"/>
      </a:defRPr>
    </a:lvl1pPr>
    <a:lvl2pPr marL="2383932" algn="l" defTabSz="4767864" rtl="0" eaLnBrk="1" latinLnBrk="0" hangingPunct="1">
      <a:defRPr kumimoji="1" sz="6300" kern="1200">
        <a:solidFill>
          <a:schemeClr val="tx1"/>
        </a:solidFill>
        <a:latin typeface="+mn-lt"/>
        <a:ea typeface="+mn-ea"/>
        <a:cs typeface="+mn-cs"/>
      </a:defRPr>
    </a:lvl2pPr>
    <a:lvl3pPr marL="4767864" algn="l" defTabSz="4767864" rtl="0" eaLnBrk="1" latinLnBrk="0" hangingPunct="1">
      <a:defRPr kumimoji="1" sz="6300" kern="1200">
        <a:solidFill>
          <a:schemeClr val="tx1"/>
        </a:solidFill>
        <a:latin typeface="+mn-lt"/>
        <a:ea typeface="+mn-ea"/>
        <a:cs typeface="+mn-cs"/>
      </a:defRPr>
    </a:lvl3pPr>
    <a:lvl4pPr marL="7151797" algn="l" defTabSz="4767864" rtl="0" eaLnBrk="1" latinLnBrk="0" hangingPunct="1">
      <a:defRPr kumimoji="1" sz="6300" kern="1200">
        <a:solidFill>
          <a:schemeClr val="tx1"/>
        </a:solidFill>
        <a:latin typeface="+mn-lt"/>
        <a:ea typeface="+mn-ea"/>
        <a:cs typeface="+mn-cs"/>
      </a:defRPr>
    </a:lvl4pPr>
    <a:lvl5pPr marL="9535729" algn="l" defTabSz="4767864" rtl="0" eaLnBrk="1" latinLnBrk="0" hangingPunct="1">
      <a:defRPr kumimoji="1" sz="6300" kern="1200">
        <a:solidFill>
          <a:schemeClr val="tx1"/>
        </a:solidFill>
        <a:latin typeface="+mn-lt"/>
        <a:ea typeface="+mn-ea"/>
        <a:cs typeface="+mn-cs"/>
      </a:defRPr>
    </a:lvl5pPr>
    <a:lvl6pPr marL="11919661" algn="l" defTabSz="4767864" rtl="0" eaLnBrk="1" latinLnBrk="0" hangingPunct="1">
      <a:defRPr kumimoji="1" sz="6300" kern="1200">
        <a:solidFill>
          <a:schemeClr val="tx1"/>
        </a:solidFill>
        <a:latin typeface="+mn-lt"/>
        <a:ea typeface="+mn-ea"/>
        <a:cs typeface="+mn-cs"/>
      </a:defRPr>
    </a:lvl6pPr>
    <a:lvl7pPr marL="14303593" algn="l" defTabSz="4767864" rtl="0" eaLnBrk="1" latinLnBrk="0" hangingPunct="1">
      <a:defRPr kumimoji="1" sz="6300" kern="1200">
        <a:solidFill>
          <a:schemeClr val="tx1"/>
        </a:solidFill>
        <a:latin typeface="+mn-lt"/>
        <a:ea typeface="+mn-ea"/>
        <a:cs typeface="+mn-cs"/>
      </a:defRPr>
    </a:lvl7pPr>
    <a:lvl8pPr marL="16687526" algn="l" defTabSz="4767864" rtl="0" eaLnBrk="1" latinLnBrk="0" hangingPunct="1">
      <a:defRPr kumimoji="1" sz="6300" kern="1200">
        <a:solidFill>
          <a:schemeClr val="tx1"/>
        </a:solidFill>
        <a:latin typeface="+mn-lt"/>
        <a:ea typeface="+mn-ea"/>
        <a:cs typeface="+mn-cs"/>
      </a:defRPr>
    </a:lvl8pPr>
    <a:lvl9pPr marL="19071458" algn="l" defTabSz="4767864" rtl="0" eaLnBrk="1" latinLnBrk="0" hangingPunct="1">
      <a:defRPr kumimoji="1" sz="6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15459" y="15907184"/>
            <a:ext cx="30775196" cy="1097618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5430917" y="29016963"/>
            <a:ext cx="25344279" cy="13086078"/>
          </a:xfrm>
        </p:spPr>
        <p:txBody>
          <a:bodyPr/>
          <a:lstStyle>
            <a:lvl1pPr marL="0" indent="0" algn="ctr">
              <a:buNone/>
              <a:defRPr>
                <a:solidFill>
                  <a:schemeClr val="tx1">
                    <a:tint val="75000"/>
                  </a:schemeClr>
                </a:solidFill>
              </a:defRPr>
            </a:lvl1pPr>
            <a:lvl2pPr marL="2383932" indent="0" algn="ctr">
              <a:buNone/>
              <a:defRPr>
                <a:solidFill>
                  <a:schemeClr val="tx1">
                    <a:tint val="75000"/>
                  </a:schemeClr>
                </a:solidFill>
              </a:defRPr>
            </a:lvl2pPr>
            <a:lvl3pPr marL="4767864" indent="0" algn="ctr">
              <a:buNone/>
              <a:defRPr>
                <a:solidFill>
                  <a:schemeClr val="tx1">
                    <a:tint val="75000"/>
                  </a:schemeClr>
                </a:solidFill>
              </a:defRPr>
            </a:lvl3pPr>
            <a:lvl4pPr marL="7151797" indent="0" algn="ctr">
              <a:buNone/>
              <a:defRPr>
                <a:solidFill>
                  <a:schemeClr val="tx1">
                    <a:tint val="75000"/>
                  </a:schemeClr>
                </a:solidFill>
              </a:defRPr>
            </a:lvl4pPr>
            <a:lvl5pPr marL="9535729" indent="0" algn="ctr">
              <a:buNone/>
              <a:defRPr>
                <a:solidFill>
                  <a:schemeClr val="tx1">
                    <a:tint val="75000"/>
                  </a:schemeClr>
                </a:solidFill>
              </a:defRPr>
            </a:lvl5pPr>
            <a:lvl6pPr marL="11919661" indent="0" algn="ctr">
              <a:buNone/>
              <a:defRPr>
                <a:solidFill>
                  <a:schemeClr val="tx1">
                    <a:tint val="75000"/>
                  </a:schemeClr>
                </a:solidFill>
              </a:defRPr>
            </a:lvl6pPr>
            <a:lvl7pPr marL="14303593" indent="0" algn="ctr">
              <a:buNone/>
              <a:defRPr>
                <a:solidFill>
                  <a:schemeClr val="tx1">
                    <a:tint val="75000"/>
                  </a:schemeClr>
                </a:solidFill>
              </a:defRPr>
            </a:lvl7pPr>
            <a:lvl8pPr marL="16687526" indent="0" algn="ctr">
              <a:buNone/>
              <a:defRPr>
                <a:solidFill>
                  <a:schemeClr val="tx1">
                    <a:tint val="75000"/>
                  </a:schemeClr>
                </a:solidFill>
              </a:defRPr>
            </a:lvl8pPr>
            <a:lvl9pPr marL="1907145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3BFAD2E-01B2-47AF-92FF-4577C65E1199}" type="datetime1">
              <a:rPr kumimoji="1" lang="ja-JP" altLang="en-US" smtClean="0"/>
              <a:t>2019/8/28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210359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583B89-C6E5-48D5-83E1-E2318B3F733A}" type="datetime1">
              <a:rPr kumimoji="1" lang="ja-JP" altLang="en-US" smtClean="0"/>
              <a:t>2019/8/28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295652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9687071" y="2963334"/>
            <a:ext cx="6109784" cy="6310714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357732" y="2963334"/>
            <a:ext cx="17725912" cy="6310714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9CF165-CAA7-4583-943B-9AFACE357639}" type="datetime1">
              <a:rPr kumimoji="1" lang="ja-JP" altLang="en-US" smtClean="0"/>
              <a:t>2019/8/28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236230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6B18ED8-B186-403D-8E7F-DA7C8E26D4E9}" type="datetime1">
              <a:rPr kumimoji="1" lang="ja-JP" altLang="en-US" smtClean="0"/>
              <a:t>2019/8/28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382023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860035" y="32904857"/>
            <a:ext cx="30775196" cy="10170162"/>
          </a:xfrm>
        </p:spPr>
        <p:txBody>
          <a:bodyPr anchor="t"/>
          <a:lstStyle>
            <a:lvl1pPr algn="l">
              <a:defRPr sz="20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2860035" y="21703463"/>
            <a:ext cx="30775196" cy="11201397"/>
          </a:xfrm>
        </p:spPr>
        <p:txBody>
          <a:bodyPr anchor="b"/>
          <a:lstStyle>
            <a:lvl1pPr marL="0" indent="0">
              <a:buNone/>
              <a:defRPr sz="10400">
                <a:solidFill>
                  <a:schemeClr val="tx1">
                    <a:tint val="75000"/>
                  </a:schemeClr>
                </a:solidFill>
              </a:defRPr>
            </a:lvl1pPr>
            <a:lvl2pPr marL="2383932" indent="0">
              <a:buNone/>
              <a:defRPr sz="9400">
                <a:solidFill>
                  <a:schemeClr val="tx1">
                    <a:tint val="75000"/>
                  </a:schemeClr>
                </a:solidFill>
              </a:defRPr>
            </a:lvl2pPr>
            <a:lvl3pPr marL="4767864" indent="0">
              <a:buNone/>
              <a:defRPr sz="8300">
                <a:solidFill>
                  <a:schemeClr val="tx1">
                    <a:tint val="75000"/>
                  </a:schemeClr>
                </a:solidFill>
              </a:defRPr>
            </a:lvl3pPr>
            <a:lvl4pPr marL="7151797" indent="0">
              <a:buNone/>
              <a:defRPr sz="7300">
                <a:solidFill>
                  <a:schemeClr val="tx1">
                    <a:tint val="75000"/>
                  </a:schemeClr>
                </a:solidFill>
              </a:defRPr>
            </a:lvl4pPr>
            <a:lvl5pPr marL="9535729" indent="0">
              <a:buNone/>
              <a:defRPr sz="7300">
                <a:solidFill>
                  <a:schemeClr val="tx1">
                    <a:tint val="75000"/>
                  </a:schemeClr>
                </a:solidFill>
              </a:defRPr>
            </a:lvl5pPr>
            <a:lvl6pPr marL="11919661" indent="0">
              <a:buNone/>
              <a:defRPr sz="7300">
                <a:solidFill>
                  <a:schemeClr val="tx1">
                    <a:tint val="75000"/>
                  </a:schemeClr>
                </a:solidFill>
              </a:defRPr>
            </a:lvl6pPr>
            <a:lvl7pPr marL="14303593" indent="0">
              <a:buNone/>
              <a:defRPr sz="7300">
                <a:solidFill>
                  <a:schemeClr val="tx1">
                    <a:tint val="75000"/>
                  </a:schemeClr>
                </a:solidFill>
              </a:defRPr>
            </a:lvl7pPr>
            <a:lvl8pPr marL="16687526" indent="0">
              <a:buNone/>
              <a:defRPr sz="7300">
                <a:solidFill>
                  <a:schemeClr val="tx1">
                    <a:tint val="75000"/>
                  </a:schemeClr>
                </a:solidFill>
              </a:defRPr>
            </a:lvl8pPr>
            <a:lvl9pPr marL="19071458" indent="0">
              <a:buNone/>
              <a:defRPr sz="7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889B816-B0B9-4B3E-B833-A86B940B0E04}" type="datetime1">
              <a:rPr kumimoji="1" lang="ja-JP" altLang="en-US" smtClean="0"/>
              <a:t>2019/8/28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2093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357732" y="17258462"/>
            <a:ext cx="11917846" cy="48812028"/>
          </a:xfrm>
        </p:spPr>
        <p:txBody>
          <a:bodyPr/>
          <a:lstStyle>
            <a:lvl1pPr>
              <a:defRPr sz="14600"/>
            </a:lvl1pPr>
            <a:lvl2pPr>
              <a:defRPr sz="12500"/>
            </a:lvl2pPr>
            <a:lvl3pPr>
              <a:defRPr sz="10400"/>
            </a:lvl3pPr>
            <a:lvl4pPr>
              <a:defRPr sz="9400"/>
            </a:lvl4pPr>
            <a:lvl5pPr>
              <a:defRPr sz="9400"/>
            </a:lvl5pPr>
            <a:lvl6pPr>
              <a:defRPr sz="9400"/>
            </a:lvl6pPr>
            <a:lvl7pPr>
              <a:defRPr sz="9400"/>
            </a:lvl7pPr>
            <a:lvl8pPr>
              <a:defRPr sz="9400"/>
            </a:lvl8pPr>
            <a:lvl9pPr>
              <a:defRPr sz="9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3879012" y="17258462"/>
            <a:ext cx="11917846" cy="48812028"/>
          </a:xfrm>
        </p:spPr>
        <p:txBody>
          <a:bodyPr/>
          <a:lstStyle>
            <a:lvl1pPr>
              <a:defRPr sz="14600"/>
            </a:lvl1pPr>
            <a:lvl2pPr>
              <a:defRPr sz="12500"/>
            </a:lvl2pPr>
            <a:lvl3pPr>
              <a:defRPr sz="10400"/>
            </a:lvl3pPr>
            <a:lvl4pPr>
              <a:defRPr sz="9400"/>
            </a:lvl4pPr>
            <a:lvl5pPr>
              <a:defRPr sz="9400"/>
            </a:lvl5pPr>
            <a:lvl6pPr>
              <a:defRPr sz="9400"/>
            </a:lvl6pPr>
            <a:lvl7pPr>
              <a:defRPr sz="9400"/>
            </a:lvl7pPr>
            <a:lvl8pPr>
              <a:defRPr sz="9400"/>
            </a:lvl8pPr>
            <a:lvl9pPr>
              <a:defRPr sz="9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9129AD-13E1-41E2-AF5A-BD680BF05DF7}" type="datetime1">
              <a:rPr kumimoji="1" lang="ja-JP" altLang="en-US" smtClean="0"/>
              <a:t>2019/8/28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297265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810306" y="2050629"/>
            <a:ext cx="32585502" cy="85344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810308" y="11462178"/>
            <a:ext cx="15997321" cy="4776891"/>
          </a:xfrm>
        </p:spPr>
        <p:txBody>
          <a:bodyPr anchor="b"/>
          <a:lstStyle>
            <a:lvl1pPr marL="0" indent="0">
              <a:buNone/>
              <a:defRPr sz="12500" b="1"/>
            </a:lvl1pPr>
            <a:lvl2pPr marL="2383932" indent="0">
              <a:buNone/>
              <a:defRPr sz="10400" b="1"/>
            </a:lvl2pPr>
            <a:lvl3pPr marL="4767864" indent="0">
              <a:buNone/>
              <a:defRPr sz="9400" b="1"/>
            </a:lvl3pPr>
            <a:lvl4pPr marL="7151797" indent="0">
              <a:buNone/>
              <a:defRPr sz="8300" b="1"/>
            </a:lvl4pPr>
            <a:lvl5pPr marL="9535729" indent="0">
              <a:buNone/>
              <a:defRPr sz="8300" b="1"/>
            </a:lvl5pPr>
            <a:lvl6pPr marL="11919661" indent="0">
              <a:buNone/>
              <a:defRPr sz="8300" b="1"/>
            </a:lvl6pPr>
            <a:lvl7pPr marL="14303593" indent="0">
              <a:buNone/>
              <a:defRPr sz="8300" b="1"/>
            </a:lvl7pPr>
            <a:lvl8pPr marL="16687526" indent="0">
              <a:buNone/>
              <a:defRPr sz="8300" b="1"/>
            </a:lvl8pPr>
            <a:lvl9pPr marL="19071458" indent="0">
              <a:buNone/>
              <a:defRPr sz="8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810308" y="16239066"/>
            <a:ext cx="15997321" cy="29502950"/>
          </a:xfrm>
        </p:spPr>
        <p:txBody>
          <a:bodyPr/>
          <a:lstStyle>
            <a:lvl1pPr>
              <a:defRPr sz="12500"/>
            </a:lvl1pPr>
            <a:lvl2pPr>
              <a:defRPr sz="10400"/>
            </a:lvl2pPr>
            <a:lvl3pPr>
              <a:defRPr sz="9400"/>
            </a:lvl3pPr>
            <a:lvl4pPr>
              <a:defRPr sz="8300"/>
            </a:lvl4pPr>
            <a:lvl5pPr>
              <a:defRPr sz="8300"/>
            </a:lvl5pPr>
            <a:lvl6pPr>
              <a:defRPr sz="8300"/>
            </a:lvl6pPr>
            <a:lvl7pPr>
              <a:defRPr sz="8300"/>
            </a:lvl7pPr>
            <a:lvl8pPr>
              <a:defRPr sz="8300"/>
            </a:lvl8pPr>
            <a:lvl9pPr>
              <a:defRPr sz="8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18392207" y="11462178"/>
            <a:ext cx="16003603" cy="4776891"/>
          </a:xfrm>
        </p:spPr>
        <p:txBody>
          <a:bodyPr anchor="b"/>
          <a:lstStyle>
            <a:lvl1pPr marL="0" indent="0">
              <a:buNone/>
              <a:defRPr sz="12500" b="1"/>
            </a:lvl1pPr>
            <a:lvl2pPr marL="2383932" indent="0">
              <a:buNone/>
              <a:defRPr sz="10400" b="1"/>
            </a:lvl2pPr>
            <a:lvl3pPr marL="4767864" indent="0">
              <a:buNone/>
              <a:defRPr sz="9400" b="1"/>
            </a:lvl3pPr>
            <a:lvl4pPr marL="7151797" indent="0">
              <a:buNone/>
              <a:defRPr sz="8300" b="1"/>
            </a:lvl4pPr>
            <a:lvl5pPr marL="9535729" indent="0">
              <a:buNone/>
              <a:defRPr sz="8300" b="1"/>
            </a:lvl5pPr>
            <a:lvl6pPr marL="11919661" indent="0">
              <a:buNone/>
              <a:defRPr sz="8300" b="1"/>
            </a:lvl6pPr>
            <a:lvl7pPr marL="14303593" indent="0">
              <a:buNone/>
              <a:defRPr sz="8300" b="1"/>
            </a:lvl7pPr>
            <a:lvl8pPr marL="16687526" indent="0">
              <a:buNone/>
              <a:defRPr sz="8300" b="1"/>
            </a:lvl8pPr>
            <a:lvl9pPr marL="19071458" indent="0">
              <a:buNone/>
              <a:defRPr sz="8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18392207" y="16239066"/>
            <a:ext cx="16003603" cy="29502950"/>
          </a:xfrm>
        </p:spPr>
        <p:txBody>
          <a:bodyPr/>
          <a:lstStyle>
            <a:lvl1pPr>
              <a:defRPr sz="12500"/>
            </a:lvl1pPr>
            <a:lvl2pPr>
              <a:defRPr sz="10400"/>
            </a:lvl2pPr>
            <a:lvl3pPr>
              <a:defRPr sz="9400"/>
            </a:lvl3pPr>
            <a:lvl4pPr>
              <a:defRPr sz="8300"/>
            </a:lvl4pPr>
            <a:lvl5pPr>
              <a:defRPr sz="8300"/>
            </a:lvl5pPr>
            <a:lvl6pPr>
              <a:defRPr sz="8300"/>
            </a:lvl6pPr>
            <a:lvl7pPr>
              <a:defRPr sz="8300"/>
            </a:lvl7pPr>
            <a:lvl8pPr>
              <a:defRPr sz="8300"/>
            </a:lvl8pPr>
            <a:lvl9pPr>
              <a:defRPr sz="8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597DF7-FD50-4915-97BF-CA54F03AED90}" type="datetime1">
              <a:rPr kumimoji="1" lang="ja-JP" altLang="en-US" smtClean="0"/>
              <a:t>2019/8/28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53889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191D89-02D3-4A95-A604-48FB04538288}" type="datetime1">
              <a:rPr kumimoji="1" lang="ja-JP" altLang="en-US" smtClean="0"/>
              <a:t>2019/8/28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150557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9647F82-5A0B-4643-A00B-D8391C1C29E5}" type="datetime1">
              <a:rPr kumimoji="1" lang="ja-JP" altLang="en-US" smtClean="0"/>
              <a:t>2019/8/28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252539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810308" y="2038773"/>
            <a:ext cx="11911563" cy="8676642"/>
          </a:xfrm>
        </p:spPr>
        <p:txBody>
          <a:bodyPr anchor="b"/>
          <a:lstStyle>
            <a:lvl1pPr algn="l">
              <a:defRPr sz="104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14155584" y="2038778"/>
            <a:ext cx="20240226" cy="43703246"/>
          </a:xfrm>
        </p:spPr>
        <p:txBody>
          <a:bodyPr/>
          <a:lstStyle>
            <a:lvl1pPr>
              <a:defRPr sz="16700"/>
            </a:lvl1pPr>
            <a:lvl2pPr>
              <a:defRPr sz="14600"/>
            </a:lvl2pPr>
            <a:lvl3pPr>
              <a:defRPr sz="12500"/>
            </a:lvl3pPr>
            <a:lvl4pPr>
              <a:defRPr sz="10400"/>
            </a:lvl4pPr>
            <a:lvl5pPr>
              <a:defRPr sz="10400"/>
            </a:lvl5pPr>
            <a:lvl6pPr>
              <a:defRPr sz="10400"/>
            </a:lvl6pPr>
            <a:lvl7pPr>
              <a:defRPr sz="10400"/>
            </a:lvl7pPr>
            <a:lvl8pPr>
              <a:defRPr sz="10400"/>
            </a:lvl8pPr>
            <a:lvl9pPr>
              <a:defRPr sz="10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1810308" y="10715418"/>
            <a:ext cx="11911563" cy="35026604"/>
          </a:xfrm>
        </p:spPr>
        <p:txBody>
          <a:bodyPr/>
          <a:lstStyle>
            <a:lvl1pPr marL="0" indent="0">
              <a:buNone/>
              <a:defRPr sz="7300"/>
            </a:lvl1pPr>
            <a:lvl2pPr marL="2383932" indent="0">
              <a:buNone/>
              <a:defRPr sz="6300"/>
            </a:lvl2pPr>
            <a:lvl3pPr marL="4767864" indent="0">
              <a:buNone/>
              <a:defRPr sz="5200"/>
            </a:lvl3pPr>
            <a:lvl4pPr marL="7151797" indent="0">
              <a:buNone/>
              <a:defRPr sz="4700"/>
            </a:lvl4pPr>
            <a:lvl5pPr marL="9535729" indent="0">
              <a:buNone/>
              <a:defRPr sz="4700"/>
            </a:lvl5pPr>
            <a:lvl6pPr marL="11919661" indent="0">
              <a:buNone/>
              <a:defRPr sz="4700"/>
            </a:lvl6pPr>
            <a:lvl7pPr marL="14303593" indent="0">
              <a:buNone/>
              <a:defRPr sz="4700"/>
            </a:lvl7pPr>
            <a:lvl8pPr marL="16687526" indent="0">
              <a:buNone/>
              <a:defRPr sz="4700"/>
            </a:lvl8pPr>
            <a:lvl9pPr marL="19071458" indent="0">
              <a:buNone/>
              <a:defRPr sz="47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0AFC6E-914E-4EDD-AC28-7178AE9AF964}" type="datetime1">
              <a:rPr kumimoji="1" lang="ja-JP" altLang="en-US" smtClean="0"/>
              <a:t>2019/8/28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421961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096651" y="35844480"/>
            <a:ext cx="21723668" cy="4231646"/>
          </a:xfrm>
        </p:spPr>
        <p:txBody>
          <a:bodyPr anchor="b"/>
          <a:lstStyle>
            <a:lvl1pPr algn="l">
              <a:defRPr sz="10400" b="1"/>
            </a:lvl1pPr>
          </a:lstStyle>
          <a:p>
            <a:r>
              <a:rPr kumimoji="1" lang="ja-JP" altLang="en-US"/>
              <a:t>マスター タイトルの書式設定</a:t>
            </a:r>
          </a:p>
        </p:txBody>
      </p:sp>
      <p:sp>
        <p:nvSpPr>
          <p:cNvPr id="3" name="図プレースホルダー 2"/>
          <p:cNvSpPr>
            <a:spLocks noGrp="1"/>
          </p:cNvSpPr>
          <p:nvPr>
            <p:ph type="pic" idx="1"/>
          </p:nvPr>
        </p:nvSpPr>
        <p:spPr>
          <a:xfrm>
            <a:off x="7096651" y="4575384"/>
            <a:ext cx="21723668" cy="30723840"/>
          </a:xfrm>
        </p:spPr>
        <p:txBody>
          <a:bodyPr/>
          <a:lstStyle>
            <a:lvl1pPr marL="0" indent="0">
              <a:buNone/>
              <a:defRPr sz="16700"/>
            </a:lvl1pPr>
            <a:lvl2pPr marL="2383932" indent="0">
              <a:buNone/>
              <a:defRPr sz="14600"/>
            </a:lvl2pPr>
            <a:lvl3pPr marL="4767864" indent="0">
              <a:buNone/>
              <a:defRPr sz="12500"/>
            </a:lvl3pPr>
            <a:lvl4pPr marL="7151797" indent="0">
              <a:buNone/>
              <a:defRPr sz="10400"/>
            </a:lvl4pPr>
            <a:lvl5pPr marL="9535729" indent="0">
              <a:buNone/>
              <a:defRPr sz="10400"/>
            </a:lvl5pPr>
            <a:lvl6pPr marL="11919661" indent="0">
              <a:buNone/>
              <a:defRPr sz="10400"/>
            </a:lvl6pPr>
            <a:lvl7pPr marL="14303593" indent="0">
              <a:buNone/>
              <a:defRPr sz="10400"/>
            </a:lvl7pPr>
            <a:lvl8pPr marL="16687526" indent="0">
              <a:buNone/>
              <a:defRPr sz="10400"/>
            </a:lvl8pPr>
            <a:lvl9pPr marL="19071458" indent="0">
              <a:buNone/>
              <a:defRPr sz="10400"/>
            </a:lvl9pPr>
          </a:lstStyle>
          <a:p>
            <a:endParaRPr kumimoji="1" lang="ja-JP" altLang="en-US" dirty="0"/>
          </a:p>
        </p:txBody>
      </p:sp>
      <p:sp>
        <p:nvSpPr>
          <p:cNvPr id="4" name="テキスト プレースホルダー 3"/>
          <p:cNvSpPr>
            <a:spLocks noGrp="1"/>
          </p:cNvSpPr>
          <p:nvPr>
            <p:ph type="body" sz="half" idx="2"/>
          </p:nvPr>
        </p:nvSpPr>
        <p:spPr>
          <a:xfrm>
            <a:off x="7096651" y="40076126"/>
            <a:ext cx="21723668" cy="6009634"/>
          </a:xfrm>
        </p:spPr>
        <p:txBody>
          <a:bodyPr/>
          <a:lstStyle>
            <a:lvl1pPr marL="0" indent="0">
              <a:buNone/>
              <a:defRPr sz="7300"/>
            </a:lvl1pPr>
            <a:lvl2pPr marL="2383932" indent="0">
              <a:buNone/>
              <a:defRPr sz="6300"/>
            </a:lvl2pPr>
            <a:lvl3pPr marL="4767864" indent="0">
              <a:buNone/>
              <a:defRPr sz="5200"/>
            </a:lvl3pPr>
            <a:lvl4pPr marL="7151797" indent="0">
              <a:buNone/>
              <a:defRPr sz="4700"/>
            </a:lvl4pPr>
            <a:lvl5pPr marL="9535729" indent="0">
              <a:buNone/>
              <a:defRPr sz="4700"/>
            </a:lvl5pPr>
            <a:lvl6pPr marL="11919661" indent="0">
              <a:buNone/>
              <a:defRPr sz="4700"/>
            </a:lvl6pPr>
            <a:lvl7pPr marL="14303593" indent="0">
              <a:buNone/>
              <a:defRPr sz="4700"/>
            </a:lvl7pPr>
            <a:lvl8pPr marL="16687526" indent="0">
              <a:buNone/>
              <a:defRPr sz="4700"/>
            </a:lvl8pPr>
            <a:lvl9pPr marL="19071458" indent="0">
              <a:buNone/>
              <a:defRPr sz="47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649C31-295F-4B69-B7F3-8C1F757ED534}" type="datetime1">
              <a:rPr kumimoji="1" lang="ja-JP" altLang="en-US" smtClean="0"/>
              <a:t>2019/8/28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325954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10306" y="2050629"/>
            <a:ext cx="32585502" cy="8534400"/>
          </a:xfrm>
          <a:prstGeom prst="rect">
            <a:avLst/>
          </a:prstGeom>
        </p:spPr>
        <p:txBody>
          <a:bodyPr vert="horz" lIns="476786" tIns="238393" rIns="476786" bIns="23839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1810306" y="11948165"/>
            <a:ext cx="32585502" cy="33793856"/>
          </a:xfrm>
          <a:prstGeom prst="rect">
            <a:avLst/>
          </a:prstGeom>
        </p:spPr>
        <p:txBody>
          <a:bodyPr vert="horz" lIns="476786" tIns="238393" rIns="476786" bIns="23839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1810306" y="47460752"/>
            <a:ext cx="8448093" cy="2726268"/>
          </a:xfrm>
          <a:prstGeom prst="rect">
            <a:avLst/>
          </a:prstGeom>
        </p:spPr>
        <p:txBody>
          <a:bodyPr vert="horz" lIns="476786" tIns="238393" rIns="476786" bIns="238393" rtlCol="0" anchor="ctr"/>
          <a:lstStyle>
            <a:lvl1pPr algn="l">
              <a:defRPr sz="6300">
                <a:solidFill>
                  <a:schemeClr val="tx1">
                    <a:tint val="75000"/>
                  </a:schemeClr>
                </a:solidFill>
              </a:defRPr>
            </a:lvl1pPr>
          </a:lstStyle>
          <a:p>
            <a:fld id="{09C4A9BB-A596-411E-B63C-7C1FB384027A}" type="datetime1">
              <a:rPr kumimoji="1" lang="ja-JP" altLang="en-US" smtClean="0"/>
              <a:t>2019/8/28</a:t>
            </a:fld>
            <a:endParaRPr kumimoji="1" lang="ja-JP" altLang="en-US" dirty="0"/>
          </a:p>
        </p:txBody>
      </p:sp>
      <p:sp>
        <p:nvSpPr>
          <p:cNvPr id="5" name="フッター プレースホルダー 4"/>
          <p:cNvSpPr>
            <a:spLocks noGrp="1"/>
          </p:cNvSpPr>
          <p:nvPr>
            <p:ph type="ftr" sz="quarter" idx="3"/>
          </p:nvPr>
        </p:nvSpPr>
        <p:spPr>
          <a:xfrm>
            <a:off x="12370422" y="47460752"/>
            <a:ext cx="11465269" cy="2726268"/>
          </a:xfrm>
          <a:prstGeom prst="rect">
            <a:avLst/>
          </a:prstGeom>
        </p:spPr>
        <p:txBody>
          <a:bodyPr vert="horz" lIns="476786" tIns="238393" rIns="476786" bIns="238393" rtlCol="0" anchor="ctr"/>
          <a:lstStyle>
            <a:lvl1pPr algn="ctr">
              <a:defRPr sz="63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25947714" y="47460752"/>
            <a:ext cx="8448093" cy="2726268"/>
          </a:xfrm>
          <a:prstGeom prst="rect">
            <a:avLst/>
          </a:prstGeom>
        </p:spPr>
        <p:txBody>
          <a:bodyPr vert="horz" lIns="476786" tIns="238393" rIns="476786" bIns="238393" rtlCol="0" anchor="ctr"/>
          <a:lstStyle>
            <a:lvl1pPr algn="r">
              <a:defRPr sz="6300">
                <a:solidFill>
                  <a:schemeClr val="tx1">
                    <a:tint val="75000"/>
                  </a:schemeClr>
                </a:solidFill>
              </a:defRPr>
            </a:lvl1pPr>
          </a:lstStyle>
          <a:p>
            <a:fld id="{654DB6B2-9E5C-4BA2-847C-367EC201CA58}" type="slidenum">
              <a:rPr kumimoji="1" lang="ja-JP" altLang="en-US" smtClean="0"/>
              <a:t>‹#›</a:t>
            </a:fld>
            <a:endParaRPr kumimoji="1" lang="ja-JP" altLang="en-US" dirty="0"/>
          </a:p>
        </p:txBody>
      </p:sp>
    </p:spTree>
    <p:extLst>
      <p:ext uri="{BB962C8B-B14F-4D97-AF65-F5344CB8AC3E}">
        <p14:creationId xmlns:p14="http://schemas.microsoft.com/office/powerpoint/2010/main" val="373170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767864" rtl="0" eaLnBrk="1" latinLnBrk="0" hangingPunct="1">
        <a:spcBef>
          <a:spcPct val="0"/>
        </a:spcBef>
        <a:buNone/>
        <a:defRPr kumimoji="1" sz="22900" kern="1200">
          <a:solidFill>
            <a:schemeClr val="tx1"/>
          </a:solidFill>
          <a:latin typeface="+mj-lt"/>
          <a:ea typeface="+mj-ea"/>
          <a:cs typeface="+mj-cs"/>
        </a:defRPr>
      </a:lvl1pPr>
    </p:titleStyle>
    <p:bodyStyle>
      <a:lvl1pPr marL="1787949" indent="-1787949" algn="l" defTabSz="4767864" rtl="0" eaLnBrk="1" latinLnBrk="0" hangingPunct="1">
        <a:spcBef>
          <a:spcPct val="20000"/>
        </a:spcBef>
        <a:buFont typeface="Arial" pitchFamily="34" charset="0"/>
        <a:buChar char="•"/>
        <a:defRPr kumimoji="1" sz="16700" kern="1200">
          <a:solidFill>
            <a:schemeClr val="tx1"/>
          </a:solidFill>
          <a:latin typeface="+mn-lt"/>
          <a:ea typeface="+mn-ea"/>
          <a:cs typeface="+mn-cs"/>
        </a:defRPr>
      </a:lvl1pPr>
      <a:lvl2pPr marL="3873890" indent="-1489958" algn="l" defTabSz="4767864" rtl="0" eaLnBrk="1" latinLnBrk="0" hangingPunct="1">
        <a:spcBef>
          <a:spcPct val="20000"/>
        </a:spcBef>
        <a:buFont typeface="Arial" pitchFamily="34" charset="0"/>
        <a:buChar char="–"/>
        <a:defRPr kumimoji="1" sz="14600" kern="1200">
          <a:solidFill>
            <a:schemeClr val="tx1"/>
          </a:solidFill>
          <a:latin typeface="+mn-lt"/>
          <a:ea typeface="+mn-ea"/>
          <a:cs typeface="+mn-cs"/>
        </a:defRPr>
      </a:lvl2pPr>
      <a:lvl3pPr marL="5959831" indent="-1191966" algn="l" defTabSz="4767864" rtl="0" eaLnBrk="1" latinLnBrk="0" hangingPunct="1">
        <a:spcBef>
          <a:spcPct val="20000"/>
        </a:spcBef>
        <a:buFont typeface="Arial" pitchFamily="34" charset="0"/>
        <a:buChar char="•"/>
        <a:defRPr kumimoji="1" sz="12500" kern="1200">
          <a:solidFill>
            <a:schemeClr val="tx1"/>
          </a:solidFill>
          <a:latin typeface="+mn-lt"/>
          <a:ea typeface="+mn-ea"/>
          <a:cs typeface="+mn-cs"/>
        </a:defRPr>
      </a:lvl3pPr>
      <a:lvl4pPr marL="8343763" indent="-1191966" algn="l" defTabSz="4767864" rtl="0" eaLnBrk="1" latinLnBrk="0" hangingPunct="1">
        <a:spcBef>
          <a:spcPct val="20000"/>
        </a:spcBef>
        <a:buFont typeface="Arial" pitchFamily="34" charset="0"/>
        <a:buChar char="–"/>
        <a:defRPr kumimoji="1" sz="10400" kern="1200">
          <a:solidFill>
            <a:schemeClr val="tx1"/>
          </a:solidFill>
          <a:latin typeface="+mn-lt"/>
          <a:ea typeface="+mn-ea"/>
          <a:cs typeface="+mn-cs"/>
        </a:defRPr>
      </a:lvl4pPr>
      <a:lvl5pPr marL="10727695" indent="-1191966" algn="l" defTabSz="4767864" rtl="0" eaLnBrk="1" latinLnBrk="0" hangingPunct="1">
        <a:spcBef>
          <a:spcPct val="20000"/>
        </a:spcBef>
        <a:buFont typeface="Arial" pitchFamily="34" charset="0"/>
        <a:buChar char="»"/>
        <a:defRPr kumimoji="1" sz="10400" kern="1200">
          <a:solidFill>
            <a:schemeClr val="tx1"/>
          </a:solidFill>
          <a:latin typeface="+mn-lt"/>
          <a:ea typeface="+mn-ea"/>
          <a:cs typeface="+mn-cs"/>
        </a:defRPr>
      </a:lvl5pPr>
      <a:lvl6pPr marL="13111627" indent="-1191966" algn="l" defTabSz="4767864" rtl="0" eaLnBrk="1" latinLnBrk="0" hangingPunct="1">
        <a:spcBef>
          <a:spcPct val="20000"/>
        </a:spcBef>
        <a:buFont typeface="Arial" pitchFamily="34" charset="0"/>
        <a:buChar char="•"/>
        <a:defRPr kumimoji="1" sz="10400" kern="1200">
          <a:solidFill>
            <a:schemeClr val="tx1"/>
          </a:solidFill>
          <a:latin typeface="+mn-lt"/>
          <a:ea typeface="+mn-ea"/>
          <a:cs typeface="+mn-cs"/>
        </a:defRPr>
      </a:lvl6pPr>
      <a:lvl7pPr marL="15495560" indent="-1191966" algn="l" defTabSz="4767864" rtl="0" eaLnBrk="1" latinLnBrk="0" hangingPunct="1">
        <a:spcBef>
          <a:spcPct val="20000"/>
        </a:spcBef>
        <a:buFont typeface="Arial" pitchFamily="34" charset="0"/>
        <a:buChar char="•"/>
        <a:defRPr kumimoji="1" sz="10400" kern="1200">
          <a:solidFill>
            <a:schemeClr val="tx1"/>
          </a:solidFill>
          <a:latin typeface="+mn-lt"/>
          <a:ea typeface="+mn-ea"/>
          <a:cs typeface="+mn-cs"/>
        </a:defRPr>
      </a:lvl7pPr>
      <a:lvl8pPr marL="17879492" indent="-1191966" algn="l" defTabSz="4767864" rtl="0" eaLnBrk="1" latinLnBrk="0" hangingPunct="1">
        <a:spcBef>
          <a:spcPct val="20000"/>
        </a:spcBef>
        <a:buFont typeface="Arial" pitchFamily="34" charset="0"/>
        <a:buChar char="•"/>
        <a:defRPr kumimoji="1" sz="10400" kern="1200">
          <a:solidFill>
            <a:schemeClr val="tx1"/>
          </a:solidFill>
          <a:latin typeface="+mn-lt"/>
          <a:ea typeface="+mn-ea"/>
          <a:cs typeface="+mn-cs"/>
        </a:defRPr>
      </a:lvl8pPr>
      <a:lvl9pPr marL="20263424" indent="-1191966" algn="l" defTabSz="4767864" rtl="0" eaLnBrk="1" latinLnBrk="0" hangingPunct="1">
        <a:spcBef>
          <a:spcPct val="20000"/>
        </a:spcBef>
        <a:buFont typeface="Arial" pitchFamily="34" charset="0"/>
        <a:buChar char="•"/>
        <a:defRPr kumimoji="1" sz="10400" kern="1200">
          <a:solidFill>
            <a:schemeClr val="tx1"/>
          </a:solidFill>
          <a:latin typeface="+mn-lt"/>
          <a:ea typeface="+mn-ea"/>
          <a:cs typeface="+mn-cs"/>
        </a:defRPr>
      </a:lvl9pPr>
    </p:bodyStyle>
    <p:otherStyle>
      <a:defPPr>
        <a:defRPr lang="ja-JP"/>
      </a:defPPr>
      <a:lvl1pPr marL="0" algn="l" defTabSz="4767864" rtl="0" eaLnBrk="1" latinLnBrk="0" hangingPunct="1">
        <a:defRPr kumimoji="1" sz="9400" kern="1200">
          <a:solidFill>
            <a:schemeClr val="tx1"/>
          </a:solidFill>
          <a:latin typeface="+mn-lt"/>
          <a:ea typeface="+mn-ea"/>
          <a:cs typeface="+mn-cs"/>
        </a:defRPr>
      </a:lvl1pPr>
      <a:lvl2pPr marL="2383932" algn="l" defTabSz="4767864" rtl="0" eaLnBrk="1" latinLnBrk="0" hangingPunct="1">
        <a:defRPr kumimoji="1" sz="9400" kern="1200">
          <a:solidFill>
            <a:schemeClr val="tx1"/>
          </a:solidFill>
          <a:latin typeface="+mn-lt"/>
          <a:ea typeface="+mn-ea"/>
          <a:cs typeface="+mn-cs"/>
        </a:defRPr>
      </a:lvl2pPr>
      <a:lvl3pPr marL="4767864" algn="l" defTabSz="4767864" rtl="0" eaLnBrk="1" latinLnBrk="0" hangingPunct="1">
        <a:defRPr kumimoji="1" sz="9400" kern="1200">
          <a:solidFill>
            <a:schemeClr val="tx1"/>
          </a:solidFill>
          <a:latin typeface="+mn-lt"/>
          <a:ea typeface="+mn-ea"/>
          <a:cs typeface="+mn-cs"/>
        </a:defRPr>
      </a:lvl3pPr>
      <a:lvl4pPr marL="7151797" algn="l" defTabSz="4767864" rtl="0" eaLnBrk="1" latinLnBrk="0" hangingPunct="1">
        <a:defRPr kumimoji="1" sz="9400" kern="1200">
          <a:solidFill>
            <a:schemeClr val="tx1"/>
          </a:solidFill>
          <a:latin typeface="+mn-lt"/>
          <a:ea typeface="+mn-ea"/>
          <a:cs typeface="+mn-cs"/>
        </a:defRPr>
      </a:lvl4pPr>
      <a:lvl5pPr marL="9535729" algn="l" defTabSz="4767864" rtl="0" eaLnBrk="1" latinLnBrk="0" hangingPunct="1">
        <a:defRPr kumimoji="1" sz="9400" kern="1200">
          <a:solidFill>
            <a:schemeClr val="tx1"/>
          </a:solidFill>
          <a:latin typeface="+mn-lt"/>
          <a:ea typeface="+mn-ea"/>
          <a:cs typeface="+mn-cs"/>
        </a:defRPr>
      </a:lvl5pPr>
      <a:lvl6pPr marL="11919661" algn="l" defTabSz="4767864" rtl="0" eaLnBrk="1" latinLnBrk="0" hangingPunct="1">
        <a:defRPr kumimoji="1" sz="9400" kern="1200">
          <a:solidFill>
            <a:schemeClr val="tx1"/>
          </a:solidFill>
          <a:latin typeface="+mn-lt"/>
          <a:ea typeface="+mn-ea"/>
          <a:cs typeface="+mn-cs"/>
        </a:defRPr>
      </a:lvl6pPr>
      <a:lvl7pPr marL="14303593" algn="l" defTabSz="4767864" rtl="0" eaLnBrk="1" latinLnBrk="0" hangingPunct="1">
        <a:defRPr kumimoji="1" sz="9400" kern="1200">
          <a:solidFill>
            <a:schemeClr val="tx1"/>
          </a:solidFill>
          <a:latin typeface="+mn-lt"/>
          <a:ea typeface="+mn-ea"/>
          <a:cs typeface="+mn-cs"/>
        </a:defRPr>
      </a:lvl7pPr>
      <a:lvl8pPr marL="16687526" algn="l" defTabSz="4767864" rtl="0" eaLnBrk="1" latinLnBrk="0" hangingPunct="1">
        <a:defRPr kumimoji="1" sz="9400" kern="1200">
          <a:solidFill>
            <a:schemeClr val="tx1"/>
          </a:solidFill>
          <a:latin typeface="+mn-lt"/>
          <a:ea typeface="+mn-ea"/>
          <a:cs typeface="+mn-cs"/>
        </a:defRPr>
      </a:lvl8pPr>
      <a:lvl9pPr marL="19071458" algn="l" defTabSz="4767864" rtl="0" eaLnBrk="1" latinLnBrk="0" hangingPunct="1">
        <a:defRPr kumimoji="1" sz="9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032000" y="2232441"/>
            <a:ext cx="32363807" cy="46917376"/>
          </a:xfrm>
        </p:spPr>
        <p:txBody>
          <a:bodyPr>
            <a:normAutofit lnSpcReduction="10000"/>
          </a:bodyPr>
          <a:lstStyle/>
          <a:p>
            <a:r>
              <a:rPr lang="en-US" altLang="ja-JP" sz="10000" b="1" dirty="0">
                <a:solidFill>
                  <a:srgbClr val="0000FF"/>
                </a:solidFill>
              </a:rPr>
              <a:t>Presentation at</a:t>
            </a:r>
          </a:p>
          <a:p>
            <a:r>
              <a:rPr lang="en-US" altLang="ja-JP" sz="12000" b="1" dirty="0"/>
              <a:t> </a:t>
            </a:r>
            <a:r>
              <a:rPr lang="en-US" altLang="ja-JP" sz="12000" b="1" dirty="0">
                <a:solidFill>
                  <a:srgbClr val="FF0000"/>
                </a:solidFill>
              </a:rPr>
              <a:t>Third World Party Convention</a:t>
            </a:r>
          </a:p>
          <a:p>
            <a:pPr algn="r" latinLnBrk="1"/>
            <a:r>
              <a:rPr lang="en-US" altLang="ja-JP" sz="8000" b="1" dirty="0">
                <a:solidFill>
                  <a:schemeClr val="tx1"/>
                </a:solidFill>
              </a:rPr>
              <a:t>President Toshio Suzuki</a:t>
            </a:r>
            <a:endParaRPr lang="ja-JP" altLang="ja-JP" sz="8000" b="1" dirty="0">
              <a:solidFill>
                <a:schemeClr val="tx1"/>
              </a:solidFill>
            </a:endParaRPr>
          </a:p>
          <a:p>
            <a:pPr algn="r"/>
            <a:r>
              <a:rPr lang="en-US" altLang="ja-JP" sz="8000" b="1" dirty="0">
                <a:solidFill>
                  <a:schemeClr val="tx1"/>
                </a:solidFill>
              </a:rPr>
              <a:t>World Government Institute, World Party, World Citizen Network</a:t>
            </a:r>
          </a:p>
          <a:p>
            <a:pPr algn="r"/>
            <a:r>
              <a:rPr lang="en-US" altLang="ja-JP" sz="8000" b="1" dirty="0">
                <a:solidFill>
                  <a:schemeClr val="tx1"/>
                </a:solidFill>
              </a:rPr>
              <a:t>http://www.w-g.jp/wp/conv-wp/presentations.htm</a:t>
            </a:r>
            <a:endParaRPr lang="ja-JP" altLang="ja-JP" sz="8000" b="1" dirty="0">
              <a:solidFill>
                <a:schemeClr val="tx1"/>
              </a:solidFill>
            </a:endParaRPr>
          </a:p>
          <a:p>
            <a:pPr algn="r"/>
            <a:r>
              <a:rPr lang="en-US" altLang="ja-JP" sz="8000" b="1" dirty="0">
                <a:solidFill>
                  <a:schemeClr val="tx1"/>
                </a:solidFill>
              </a:rPr>
              <a:t> 15 December 2019</a:t>
            </a:r>
          </a:p>
          <a:p>
            <a:pPr algn="l"/>
            <a:r>
              <a:rPr lang="en-US" altLang="ja-JP" sz="8800" b="1" dirty="0">
                <a:solidFill>
                  <a:srgbClr val="0000FF"/>
                </a:solidFill>
              </a:rPr>
              <a:t>I. Problems of Present World</a:t>
            </a:r>
            <a:endParaRPr lang="ja-JP" altLang="ja-JP" sz="8800" dirty="0">
              <a:solidFill>
                <a:schemeClr val="tx1"/>
              </a:solidFill>
            </a:endParaRPr>
          </a:p>
          <a:p>
            <a:pPr algn="l"/>
            <a:endParaRPr lang="en-US" altLang="ja-JP" sz="8000" b="1" dirty="0">
              <a:solidFill>
                <a:schemeClr val="tx1"/>
              </a:solidFill>
            </a:endParaRPr>
          </a:p>
          <a:p>
            <a:pPr algn="l"/>
            <a:r>
              <a:rPr lang="en-US" altLang="ja-JP" sz="8000" b="1" dirty="0">
                <a:solidFill>
                  <a:schemeClr val="tx1"/>
                </a:solidFill>
              </a:rPr>
              <a:t>1. War and Conflicts in Many Parts of World.</a:t>
            </a:r>
            <a:endParaRPr lang="ja-JP" altLang="ja-JP" sz="8000" b="1" dirty="0">
              <a:solidFill>
                <a:schemeClr val="tx1"/>
              </a:solidFill>
            </a:endParaRPr>
          </a:p>
          <a:p>
            <a:pPr algn="l"/>
            <a:r>
              <a:rPr lang="en-US" altLang="ja-JP" sz="8000" b="1" dirty="0">
                <a:solidFill>
                  <a:schemeClr val="tx1"/>
                </a:solidFill>
              </a:rPr>
              <a:t>2. Poverty.</a:t>
            </a:r>
          </a:p>
          <a:p>
            <a:pPr algn="l"/>
            <a:r>
              <a:rPr lang="en-US" altLang="ja-JP" sz="8000" b="1" dirty="0">
                <a:solidFill>
                  <a:schemeClr val="tx1"/>
                </a:solidFill>
              </a:rPr>
              <a:t>3. Destruction of Environment.</a:t>
            </a:r>
            <a:endParaRPr lang="en-US" altLang="ja-JP" sz="8000" dirty="0">
              <a:solidFill>
                <a:schemeClr val="tx1"/>
              </a:solidFill>
            </a:endParaRPr>
          </a:p>
          <a:p>
            <a:pPr algn="l"/>
            <a:endParaRPr lang="en-US" altLang="ja-JP" sz="7200" dirty="0">
              <a:solidFill>
                <a:schemeClr val="tx1"/>
              </a:solidFill>
            </a:endParaRPr>
          </a:p>
          <a:p>
            <a:pPr algn="just"/>
            <a:r>
              <a:rPr lang="en-US" altLang="ja-JP" sz="7200" dirty="0">
                <a:solidFill>
                  <a:schemeClr val="tx1"/>
                </a:solidFill>
              </a:rPr>
              <a:t>As far as war is concerned, what is the most responsible country in the world?  I think that the worst evil in the politics of world is to invade or bomb other countries without the approval of United Nations.  </a:t>
            </a:r>
          </a:p>
          <a:p>
            <a:pPr algn="just"/>
            <a:r>
              <a:rPr lang="en-US" altLang="ja-JP" sz="7200" dirty="0">
                <a:solidFill>
                  <a:schemeClr val="tx1"/>
                </a:solidFill>
              </a:rPr>
              <a:t>	For example, as shown in the Figure 1 below, USA and other countries attacked Iraq and Libya without the approval of United Nations, and the regime of Iraq and Libya was destroyed.</a:t>
            </a: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r>
              <a:rPr lang="en-US" sz="9600" dirty="0"/>
              <a:t> </a:t>
            </a:r>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solidFill>
                <a:schemeClr val="tx1"/>
              </a:solidFill>
            </a:endParaRPr>
          </a:p>
          <a:p>
            <a:pPr algn="l"/>
            <a:r>
              <a:rPr lang="en-US" altLang="ja-JP" sz="7200" dirty="0">
                <a:solidFill>
                  <a:schemeClr val="tx1"/>
                </a:solidFill>
              </a:rPr>
              <a:t>  As a result, the Islamic State was born.  If the most powerful country in the world respects the United Nations, other countries cannot ignore it.</a:t>
            </a:r>
          </a:p>
          <a:p>
            <a:pPr algn="l"/>
            <a:endParaRPr lang="en-US" altLang="ja-JP" sz="7200" dirty="0">
              <a:solidFill>
                <a:schemeClr val="tx1"/>
              </a:solidFill>
            </a:endParaRPr>
          </a:p>
          <a:p>
            <a:pPr algn="l"/>
            <a:endParaRPr lang="en-US" altLang="ja-JP" sz="7200" dirty="0">
              <a:solidFill>
                <a:schemeClr val="tx1"/>
              </a:solidFill>
            </a:endParaRPr>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7200" dirty="0"/>
          </a:p>
          <a:p>
            <a:pPr algn="l"/>
            <a:endParaRPr lang="en-US" altLang="ja-JP" sz="9300" dirty="0"/>
          </a:p>
          <a:p>
            <a:pPr algn="l"/>
            <a:endParaRPr lang="en-US" altLang="ja-JP" sz="9300" dirty="0"/>
          </a:p>
          <a:p>
            <a:pPr algn="l"/>
            <a:endParaRPr lang="en-US" altLang="ja-JP" sz="9300" dirty="0"/>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pPr algn="l"/>
            <a:endParaRPr lang="en-US" altLang="ja-JP" sz="7000" b="1" dirty="0">
              <a:solidFill>
                <a:srgbClr val="0000FF"/>
              </a:solidFill>
            </a:endParaRPr>
          </a:p>
          <a:p>
            <a:endParaRPr kumimoji="1" lang="en-US" altLang="ja-JP" sz="5400" dirty="0"/>
          </a:p>
          <a:p>
            <a:endParaRPr lang="en-US" altLang="ja-JP" sz="5400" dirty="0"/>
          </a:p>
          <a:p>
            <a:endParaRPr kumimoji="1" lang="en-US" altLang="ja-JP" sz="5400" dirty="0"/>
          </a:p>
          <a:p>
            <a:endParaRPr kumimoji="1" lang="en-US" altLang="ja-JP" sz="5400" dirty="0"/>
          </a:p>
          <a:p>
            <a:endParaRPr lang="en-US" altLang="ja-JP" sz="5400" dirty="0"/>
          </a:p>
          <a:p>
            <a:endParaRPr kumimoji="1" lang="en-US" altLang="ja-JP" sz="5400" dirty="0"/>
          </a:p>
          <a:p>
            <a:endParaRPr lang="en-US" altLang="ja-JP" sz="5400" dirty="0"/>
          </a:p>
          <a:p>
            <a:endParaRPr kumimoji="1" lang="en-US" altLang="ja-JP" sz="5400" dirty="0"/>
          </a:p>
          <a:p>
            <a:endParaRPr lang="en-US" altLang="ja-JP" sz="5400" dirty="0"/>
          </a:p>
          <a:p>
            <a:endParaRPr kumimoji="1" lang="en-US" altLang="ja-JP" sz="5400" dirty="0"/>
          </a:p>
          <a:p>
            <a:endParaRPr lang="en-US" altLang="ja-JP" sz="5400" dirty="0"/>
          </a:p>
          <a:p>
            <a:endParaRPr kumimoji="1" lang="en-US" altLang="ja-JP" sz="5400" dirty="0"/>
          </a:p>
          <a:p>
            <a:endParaRPr lang="en-US" altLang="ja-JP" sz="5400" dirty="0"/>
          </a:p>
          <a:p>
            <a:endParaRPr kumimoji="1" lang="en-US" altLang="ja-JP" sz="5400" dirty="0"/>
          </a:p>
          <a:p>
            <a:endParaRPr kumimoji="1" lang="ja-JP" altLang="en-US" sz="5400" dirty="0"/>
          </a:p>
        </p:txBody>
      </p:sp>
      <p:sp>
        <p:nvSpPr>
          <p:cNvPr id="4" name="スライド番号プレースホルダー 3"/>
          <p:cNvSpPr>
            <a:spLocks noGrp="1"/>
          </p:cNvSpPr>
          <p:nvPr>
            <p:ph type="sldNum" sz="quarter" idx="12"/>
          </p:nvPr>
        </p:nvSpPr>
        <p:spPr/>
        <p:txBody>
          <a:bodyPr/>
          <a:lstStyle/>
          <a:p>
            <a:fld id="{654DB6B2-9E5C-4BA2-847C-367EC201CA58}" type="slidenum">
              <a:rPr kumimoji="1" lang="ja-JP" altLang="en-US" smtClean="0"/>
              <a:t>1</a:t>
            </a:fld>
            <a:endParaRPr kumimoji="1" lang="ja-JP" altLang="en-US" dirty="0"/>
          </a:p>
        </p:txBody>
      </p:sp>
      <p:sp>
        <p:nvSpPr>
          <p:cNvPr id="10" name="楕円 9"/>
          <p:cNvSpPr/>
          <p:nvPr/>
        </p:nvSpPr>
        <p:spPr>
          <a:xfrm>
            <a:off x="3848307" y="28122627"/>
            <a:ext cx="28731192" cy="8151070"/>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0" b="1" dirty="0"/>
              <a:t>Countries Such as USA, UK, France, etc. Invaded Iraq and Libya without Approval of United Nations and Destroyed Regime.</a:t>
            </a:r>
            <a:endParaRPr kumimoji="1" lang="ja-JP" altLang="en-US" sz="9000" b="1" dirty="0"/>
          </a:p>
        </p:txBody>
      </p:sp>
      <p:sp>
        <p:nvSpPr>
          <p:cNvPr id="13" name="矢印: 下 12"/>
          <p:cNvSpPr/>
          <p:nvPr/>
        </p:nvSpPr>
        <p:spPr>
          <a:xfrm>
            <a:off x="15898448" y="36689617"/>
            <a:ext cx="2344912" cy="1084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p:cNvSpPr/>
          <p:nvPr/>
        </p:nvSpPr>
        <p:spPr>
          <a:xfrm>
            <a:off x="2950310" y="38190219"/>
            <a:ext cx="30527186" cy="7354011"/>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0" b="1" dirty="0">
                <a:solidFill>
                  <a:schemeClr val="bg1"/>
                </a:solidFill>
              </a:rPr>
              <a:t>People Lost the Leaders and Islamic State was Born.  North Korea does not want to become like Iraq and Libya, so they develop nuclear weapons.</a:t>
            </a:r>
            <a:endParaRPr kumimoji="1" lang="ja-JP" altLang="en-US" sz="9000" b="1" dirty="0">
              <a:solidFill>
                <a:schemeClr val="bg1"/>
              </a:solidFill>
            </a:endParaRPr>
          </a:p>
        </p:txBody>
      </p:sp>
      <p:sp>
        <p:nvSpPr>
          <p:cNvPr id="7" name="四角形: 角を丸くする 6">
            <a:extLst>
              <a:ext uri="{FF2B5EF4-FFF2-40B4-BE49-F238E27FC236}">
                <a16:creationId xmlns:a16="http://schemas.microsoft.com/office/drawing/2014/main" id="{15A1AF3B-43A8-4ACD-BDE0-00292108AB1F}"/>
              </a:ext>
            </a:extLst>
          </p:cNvPr>
          <p:cNvSpPr/>
          <p:nvPr/>
        </p:nvSpPr>
        <p:spPr>
          <a:xfrm>
            <a:off x="6757617" y="26095969"/>
            <a:ext cx="22912572" cy="162885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Figure 1. Result of Ignoring the United Nations</a:t>
            </a:r>
          </a:p>
        </p:txBody>
      </p:sp>
    </p:spTree>
    <p:extLst>
      <p:ext uri="{BB962C8B-B14F-4D97-AF65-F5344CB8AC3E}">
        <p14:creationId xmlns:p14="http://schemas.microsoft.com/office/powerpoint/2010/main" val="405338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070A400-3015-49AE-B30E-E41FEAEDE42C}"/>
              </a:ext>
            </a:extLst>
          </p:cNvPr>
          <p:cNvSpPr>
            <a:spLocks noGrp="1"/>
          </p:cNvSpPr>
          <p:nvPr>
            <p:ph type="sldNum" sz="quarter" idx="12"/>
          </p:nvPr>
        </p:nvSpPr>
        <p:spPr/>
        <p:txBody>
          <a:bodyPr/>
          <a:lstStyle/>
          <a:p>
            <a:fld id="{654DB6B2-9E5C-4BA2-847C-367EC201CA58}" type="slidenum">
              <a:rPr kumimoji="1" lang="ja-JP" altLang="en-US" smtClean="0"/>
              <a:t>10</a:t>
            </a:fld>
            <a:endParaRPr kumimoji="1" lang="ja-JP" altLang="en-US" dirty="0"/>
          </a:p>
        </p:txBody>
      </p:sp>
      <p:pic>
        <p:nvPicPr>
          <p:cNvPr id="3" name="Picture 2" descr="H:\photo\cover.jpg">
            <a:extLst>
              <a:ext uri="{FF2B5EF4-FFF2-40B4-BE49-F238E27FC236}">
                <a16:creationId xmlns:a16="http://schemas.microsoft.com/office/drawing/2014/main" id="{1584C9AB-C716-445A-A569-5D28F4EF4B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561" y="20118348"/>
            <a:ext cx="13217363" cy="1852153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91390AE-D7BA-4585-B538-0E76C62FD9D3}"/>
              </a:ext>
            </a:extLst>
          </p:cNvPr>
          <p:cNvSpPr txBox="1"/>
          <p:nvPr/>
        </p:nvSpPr>
        <p:spPr>
          <a:xfrm>
            <a:off x="4107013" y="16815730"/>
            <a:ext cx="11468504" cy="1835659"/>
          </a:xfrm>
          <a:prstGeom prst="rect">
            <a:avLst/>
          </a:prstGeom>
          <a:noFill/>
        </p:spPr>
        <p:txBody>
          <a:bodyPr wrap="square" lIns="476786" tIns="238393" rIns="476786" bIns="238393" rtlCol="0">
            <a:spAutoFit/>
          </a:bodyPr>
          <a:lstStyle/>
          <a:p>
            <a:r>
              <a:rPr lang="en-US" altLang="ja-JP" sz="8800" b="1" dirty="0">
                <a:solidFill>
                  <a:srgbClr val="0000FF"/>
                </a:solidFill>
              </a:rPr>
              <a:t>Soul Federation</a:t>
            </a:r>
            <a:endParaRPr lang="ja-JP" altLang="en-US" sz="8800" b="1" dirty="0">
              <a:solidFill>
                <a:srgbClr val="0000FF"/>
              </a:solidFill>
            </a:endParaRPr>
          </a:p>
        </p:txBody>
      </p:sp>
      <p:sp>
        <p:nvSpPr>
          <p:cNvPr id="5" name="テキスト ボックス 4">
            <a:extLst>
              <a:ext uri="{FF2B5EF4-FFF2-40B4-BE49-F238E27FC236}">
                <a16:creationId xmlns:a16="http://schemas.microsoft.com/office/drawing/2014/main" id="{C9E52473-EE6A-4F3B-B132-27771A13E964}"/>
              </a:ext>
            </a:extLst>
          </p:cNvPr>
          <p:cNvSpPr txBox="1"/>
          <p:nvPr/>
        </p:nvSpPr>
        <p:spPr>
          <a:xfrm>
            <a:off x="21016047" y="20118348"/>
            <a:ext cx="11468505" cy="18024706"/>
          </a:xfrm>
          <a:prstGeom prst="rect">
            <a:avLst/>
          </a:prstGeom>
          <a:solidFill>
            <a:srgbClr val="FFCCFF"/>
          </a:solidFill>
        </p:spPr>
        <p:txBody>
          <a:bodyPr wrap="square" lIns="476786" tIns="238393" rIns="476786" bIns="238393" rtlCol="0">
            <a:spAutoFit/>
          </a:bodyPr>
          <a:lstStyle/>
          <a:p>
            <a:pPr algn="ctr"/>
            <a:endParaRPr lang="en-US" altLang="ja-JP" sz="4200" b="1" dirty="0">
              <a:solidFill>
                <a:srgbClr val="FF0000"/>
              </a:solidFill>
            </a:endParaRPr>
          </a:p>
          <a:p>
            <a:pPr algn="ctr"/>
            <a:r>
              <a:rPr lang="en-US" altLang="ja-JP" sz="8800" b="1" dirty="0">
                <a:solidFill>
                  <a:srgbClr val="FF0000"/>
                </a:solidFill>
              </a:rPr>
              <a:t>Theoretical Basis of World Federation Movement</a:t>
            </a:r>
          </a:p>
          <a:p>
            <a:endParaRPr lang="en-US" altLang="ja-JP" sz="4200" dirty="0"/>
          </a:p>
          <a:p>
            <a:r>
              <a:rPr lang="en-US" altLang="ja-JP" sz="7200" dirty="0"/>
              <a:t>Theoretical basis of World Federation movement that the World Party is promoting is written in a book </a:t>
            </a:r>
          </a:p>
          <a:p>
            <a:r>
              <a:rPr lang="en-US" altLang="ja-JP" sz="7200" b="1" i="1" dirty="0"/>
              <a:t>Soul Federation</a:t>
            </a:r>
            <a:r>
              <a:rPr lang="en-US" altLang="ja-JP" sz="7200" dirty="0"/>
              <a:t>.</a:t>
            </a:r>
          </a:p>
          <a:p>
            <a:r>
              <a:rPr lang="en-US" altLang="ja-JP" sz="7200" dirty="0"/>
              <a:t>Author: Toshio Suzuki.</a:t>
            </a:r>
          </a:p>
          <a:p>
            <a:r>
              <a:rPr lang="en-US" altLang="ja-JP" sz="7200" dirty="0"/>
              <a:t>Publisher:</a:t>
            </a:r>
            <a:r>
              <a:rPr lang="ja-JP" altLang="en-US" sz="7200" dirty="0"/>
              <a:t> </a:t>
            </a:r>
            <a:r>
              <a:rPr lang="en-US" altLang="ja-JP" sz="7200" dirty="0"/>
              <a:t>Xlibris . </a:t>
            </a:r>
          </a:p>
          <a:p>
            <a:r>
              <a:rPr lang="en-US" altLang="ja-JP" sz="7200" dirty="0"/>
              <a:t>You can order it to Amazon on the Internet or ordinary bookstore.</a:t>
            </a:r>
            <a:endParaRPr lang="ja-JP" altLang="en-US" sz="7200" dirty="0"/>
          </a:p>
        </p:txBody>
      </p:sp>
      <p:sp>
        <p:nvSpPr>
          <p:cNvPr id="6" name="テキスト ボックス 5">
            <a:extLst>
              <a:ext uri="{FF2B5EF4-FFF2-40B4-BE49-F238E27FC236}">
                <a16:creationId xmlns:a16="http://schemas.microsoft.com/office/drawing/2014/main" id="{2A236E66-AE5D-4122-B412-F023CA390030}"/>
              </a:ext>
            </a:extLst>
          </p:cNvPr>
          <p:cNvSpPr txBox="1"/>
          <p:nvPr/>
        </p:nvSpPr>
        <p:spPr>
          <a:xfrm>
            <a:off x="4107013" y="3424736"/>
            <a:ext cx="13846404" cy="11561398"/>
          </a:xfrm>
          <a:prstGeom prst="rect">
            <a:avLst/>
          </a:prstGeom>
          <a:noFill/>
        </p:spPr>
        <p:txBody>
          <a:bodyPr wrap="square" lIns="476786" tIns="238393" rIns="476786" bIns="238393" rtlCol="0">
            <a:spAutoFit/>
          </a:bodyPr>
          <a:lstStyle/>
          <a:p>
            <a:r>
              <a:rPr lang="en-US" altLang="ja-JP" sz="7200" dirty="0"/>
              <a:t>Contact to the World Party Headquarters and Related Organizations:</a:t>
            </a:r>
          </a:p>
          <a:p>
            <a:r>
              <a:rPr lang="en-US" altLang="ja-JP" sz="7200" dirty="0"/>
              <a:t>Address: 1-158 Nakakanasugi, Matsudo City, Chiba Prefecture, 270-0007, Japan</a:t>
            </a:r>
          </a:p>
          <a:p>
            <a:r>
              <a:rPr lang="en-US" altLang="ja-JP" sz="7200" dirty="0"/>
              <a:t>President: Toshio Suzuki</a:t>
            </a:r>
          </a:p>
          <a:p>
            <a:r>
              <a:rPr lang="en-US" altLang="ja-JP" sz="7200" dirty="0"/>
              <a:t>Website: www.w-g.jp</a:t>
            </a:r>
            <a:endParaRPr lang="ja-JP" altLang="ja-JP" sz="7200" dirty="0"/>
          </a:p>
          <a:p>
            <a:r>
              <a:rPr lang="en-US" altLang="ja-JP" sz="7200" dirty="0"/>
              <a:t>TEL</a:t>
            </a:r>
            <a:r>
              <a:rPr lang="en-US" altLang="ja-JP" sz="7200"/>
              <a:t>: +81-90-5810-4373</a:t>
            </a:r>
            <a:endParaRPr lang="en-US" altLang="ja-JP" sz="7200" dirty="0"/>
          </a:p>
          <a:p>
            <a:r>
              <a:rPr lang="en-US" altLang="ja-JP" sz="7200" dirty="0"/>
              <a:t>E-mail: a@t-u.jp</a:t>
            </a:r>
          </a:p>
        </p:txBody>
      </p:sp>
      <p:sp>
        <p:nvSpPr>
          <p:cNvPr id="7" name="テキスト ボックス 6">
            <a:extLst>
              <a:ext uri="{FF2B5EF4-FFF2-40B4-BE49-F238E27FC236}">
                <a16:creationId xmlns:a16="http://schemas.microsoft.com/office/drawing/2014/main" id="{DFBDA735-05E2-4868-81D6-3CD918B16FD2}"/>
              </a:ext>
            </a:extLst>
          </p:cNvPr>
          <p:cNvSpPr txBox="1"/>
          <p:nvPr/>
        </p:nvSpPr>
        <p:spPr>
          <a:xfrm>
            <a:off x="17954890" y="3868965"/>
            <a:ext cx="17590820" cy="11141512"/>
          </a:xfrm>
          <a:prstGeom prst="rect">
            <a:avLst/>
          </a:prstGeom>
          <a:noFill/>
        </p:spPr>
        <p:txBody>
          <a:bodyPr wrap="square" rtlCol="0">
            <a:spAutoFit/>
          </a:bodyPr>
          <a:lstStyle/>
          <a:p>
            <a:pPr algn="ctr"/>
            <a:r>
              <a:rPr lang="en-US" sz="9600" b="1" dirty="0">
                <a:solidFill>
                  <a:srgbClr val="FF0000"/>
                </a:solidFill>
              </a:rPr>
              <a:t>Basic thought of</a:t>
            </a:r>
          </a:p>
          <a:p>
            <a:pPr algn="ctr"/>
            <a:r>
              <a:rPr lang="en-US" sz="9600" b="1" dirty="0">
                <a:solidFill>
                  <a:srgbClr val="FF0000"/>
                </a:solidFill>
              </a:rPr>
              <a:t>President of World Party</a:t>
            </a:r>
          </a:p>
          <a:p>
            <a:endParaRPr lang="en-US" sz="7200" b="1" dirty="0">
              <a:solidFill>
                <a:srgbClr val="0000FF"/>
              </a:solidFill>
            </a:endParaRPr>
          </a:p>
          <a:p>
            <a:r>
              <a:rPr lang="en-US" sz="7200" b="1" dirty="0">
                <a:solidFill>
                  <a:srgbClr val="0000FF"/>
                </a:solidFill>
              </a:rPr>
              <a:t>My lifeworks is the establishment of World Federation.  If I am reincarnated into the next life and the World Federation has not been established yet, my lifework will be again the establishment of World Federation.</a:t>
            </a:r>
          </a:p>
          <a:p>
            <a:endParaRPr lang="en-US" dirty="0"/>
          </a:p>
        </p:txBody>
      </p:sp>
      <p:sp>
        <p:nvSpPr>
          <p:cNvPr id="8" name="テキスト ボックス 7">
            <a:extLst>
              <a:ext uri="{FF2B5EF4-FFF2-40B4-BE49-F238E27FC236}">
                <a16:creationId xmlns:a16="http://schemas.microsoft.com/office/drawing/2014/main" id="{F566628A-5D20-4DE9-B6CB-52AB10767324}"/>
              </a:ext>
            </a:extLst>
          </p:cNvPr>
          <p:cNvSpPr txBox="1"/>
          <p:nvPr/>
        </p:nvSpPr>
        <p:spPr>
          <a:xfrm>
            <a:off x="2936119" y="40106837"/>
            <a:ext cx="30333873" cy="7498748"/>
          </a:xfrm>
          <a:prstGeom prst="rect">
            <a:avLst/>
          </a:prstGeom>
          <a:solidFill>
            <a:srgbClr val="FF0000"/>
          </a:solidFill>
        </p:spPr>
        <p:txBody>
          <a:bodyPr wrap="square" lIns="476786" tIns="238393" rIns="476786" bIns="238393" rtlCol="0">
            <a:spAutoFit/>
          </a:bodyPr>
          <a:lstStyle/>
          <a:p>
            <a:pPr algn="ctr"/>
            <a:endParaRPr lang="en-US" altLang="ja-JP" sz="9600" b="1" dirty="0">
              <a:solidFill>
                <a:srgbClr val="0000FF"/>
              </a:solidFill>
            </a:endParaRPr>
          </a:p>
          <a:p>
            <a:pPr algn="ctr"/>
            <a:r>
              <a:rPr lang="en-US" altLang="ja-JP" sz="9600" b="1" dirty="0">
                <a:solidFill>
                  <a:srgbClr val="0000FF"/>
                </a:solidFill>
              </a:rPr>
              <a:t>World Party was founded aiming to be</a:t>
            </a:r>
          </a:p>
          <a:p>
            <a:pPr algn="ctr"/>
            <a:endParaRPr lang="en-US" altLang="ja-JP" sz="7200" b="1" dirty="0">
              <a:solidFill>
                <a:srgbClr val="0000FF"/>
              </a:solidFill>
            </a:endParaRPr>
          </a:p>
          <a:p>
            <a:pPr algn="ctr"/>
            <a:r>
              <a:rPr lang="en-US" altLang="ja-JP" sz="7200" b="1" dirty="0">
                <a:solidFill>
                  <a:srgbClr val="0000FF"/>
                </a:solidFill>
              </a:rPr>
              <a:t> </a:t>
            </a:r>
            <a:r>
              <a:rPr lang="en-US" altLang="ja-JP" sz="9600" b="1" dirty="0">
                <a:solidFill>
                  <a:srgbClr val="0000FF"/>
                </a:solidFill>
              </a:rPr>
              <a:t>the party existing 1,000 years later.</a:t>
            </a:r>
          </a:p>
          <a:p>
            <a:pPr algn="ctr"/>
            <a:endParaRPr lang="ja-JP" altLang="en-US" sz="9600" b="1" dirty="0">
              <a:solidFill>
                <a:srgbClr val="0000FF"/>
              </a:solidFill>
            </a:endParaRPr>
          </a:p>
        </p:txBody>
      </p:sp>
    </p:spTree>
    <p:extLst>
      <p:ext uri="{BB962C8B-B14F-4D97-AF65-F5344CB8AC3E}">
        <p14:creationId xmlns:p14="http://schemas.microsoft.com/office/powerpoint/2010/main" val="146854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54DB6B2-9E5C-4BA2-847C-367EC201CA58}" type="slidenum">
              <a:rPr kumimoji="1" lang="ja-JP" altLang="en-US" smtClean="0"/>
              <a:t>2</a:t>
            </a:fld>
            <a:endParaRPr kumimoji="1" lang="ja-JP" altLang="en-US" dirty="0"/>
          </a:p>
        </p:txBody>
      </p:sp>
      <p:sp>
        <p:nvSpPr>
          <p:cNvPr id="6" name="テキスト ボックス 5"/>
          <p:cNvSpPr txBox="1"/>
          <p:nvPr/>
        </p:nvSpPr>
        <p:spPr>
          <a:xfrm>
            <a:off x="2199271" y="29190511"/>
            <a:ext cx="31304281" cy="20036254"/>
          </a:xfrm>
          <a:prstGeom prst="rect">
            <a:avLst/>
          </a:prstGeom>
          <a:noFill/>
        </p:spPr>
        <p:txBody>
          <a:bodyPr wrap="square" rtlCol="0">
            <a:spAutoFit/>
          </a:bodyPr>
          <a:lstStyle/>
          <a:p>
            <a:pPr algn="just"/>
            <a:r>
              <a:rPr lang="en-US" altLang="ja-JP" sz="7200" dirty="0"/>
              <a:t>	For example, companies in Japan construct factories in developing countries such as Philippines, Thailand, Indonesia, etc.  This is because the wage is low in developing countries.  If people in developing countries are employed, their wage is lower than that of Japanese employees.  But the income of employed people is much higher than people who are not employed.  If we want to employ all the workers, we must make investment to enlarge company or found a new company.  But profit is not sufficient for that policy.  So, there emerge people who are not employed.  They can be called the Industrial Reserve Army in Marxian Economics.  This phenomenon is called the Marx‘s Law of the Tendency of the Rate of Profit to Fall.  This phenomenon occurs if the world is under the system of free competition and private ownership.  Then, how can we provide jobs to jobless people?  We can provide jobs by running companies in the red.  But, if companies are run in the red, the company loses the international competitive power and so the economy of country weakens.  Soviet Union is an example.  In former Soviet Union, people were employed following the plan of central government, and so economy became weaker.  The Soviet Union collapsed in 1991.  But, if many countries are in the World Federation, companies in the countries in the World Federation can run company in the red and provide jobs.</a:t>
            </a:r>
          </a:p>
        </p:txBody>
      </p:sp>
      <p:sp>
        <p:nvSpPr>
          <p:cNvPr id="7" name="楕円 6"/>
          <p:cNvSpPr/>
          <p:nvPr/>
        </p:nvSpPr>
        <p:spPr>
          <a:xfrm>
            <a:off x="2765352" y="11317197"/>
            <a:ext cx="30153048" cy="367240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0" b="1" dirty="0"/>
              <a:t>Free Competition and Private Ownership System, namely, Capitalism</a:t>
            </a:r>
            <a:endParaRPr kumimoji="1" lang="ja-JP" altLang="en-US" sz="9000" b="1" dirty="0"/>
          </a:p>
        </p:txBody>
      </p:sp>
      <p:sp>
        <p:nvSpPr>
          <p:cNvPr id="8" name="四角形: 角を丸くする 7"/>
          <p:cNvSpPr/>
          <p:nvPr/>
        </p:nvSpPr>
        <p:spPr>
          <a:xfrm>
            <a:off x="9217765" y="16372159"/>
            <a:ext cx="18717865" cy="2078518"/>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0" b="1" dirty="0">
                <a:solidFill>
                  <a:schemeClr val="tx1"/>
                </a:solidFill>
              </a:rPr>
              <a:t>Companies Employ People</a:t>
            </a:r>
            <a:endParaRPr kumimoji="1" lang="ja-JP" altLang="en-US" sz="9000" dirty="0">
              <a:solidFill>
                <a:schemeClr val="tx1"/>
              </a:solidFill>
            </a:endParaRPr>
          </a:p>
        </p:txBody>
      </p:sp>
      <p:sp>
        <p:nvSpPr>
          <p:cNvPr id="13" name="矢印: 下 12"/>
          <p:cNvSpPr/>
          <p:nvPr/>
        </p:nvSpPr>
        <p:spPr>
          <a:xfrm>
            <a:off x="16431721" y="15219518"/>
            <a:ext cx="2344912" cy="797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7E6063C7-5F6C-4ABC-822B-60D0EB06D992}"/>
              </a:ext>
            </a:extLst>
          </p:cNvPr>
          <p:cNvSpPr/>
          <p:nvPr/>
        </p:nvSpPr>
        <p:spPr>
          <a:xfrm>
            <a:off x="4241900" y="19994686"/>
            <a:ext cx="27219024" cy="5142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ja-JP" sz="9000" b="1" dirty="0">
                <a:solidFill>
                  <a:srgbClr val="FF0000"/>
                </a:solidFill>
              </a:rPr>
              <a:t>Rate of Profit Falls</a:t>
            </a:r>
          </a:p>
          <a:p>
            <a:pPr algn="ctr"/>
            <a:r>
              <a:rPr lang="en-US" altLang="ja-JP" sz="9000" b="1" dirty="0">
                <a:solidFill>
                  <a:srgbClr val="0000FF"/>
                </a:solidFill>
              </a:rPr>
              <a:t>Marx’s Law of the Tendency of the Rate of Profit to Fall </a:t>
            </a:r>
            <a:endParaRPr lang="en-US" altLang="ja-JP" b="1" dirty="0">
              <a:solidFill>
                <a:srgbClr val="FF0000"/>
              </a:solidFill>
            </a:endParaRPr>
          </a:p>
        </p:txBody>
      </p:sp>
      <p:sp>
        <p:nvSpPr>
          <p:cNvPr id="14" name="四角形: 角を丸くする 13">
            <a:extLst>
              <a:ext uri="{FF2B5EF4-FFF2-40B4-BE49-F238E27FC236}">
                <a16:creationId xmlns:a16="http://schemas.microsoft.com/office/drawing/2014/main" id="{A9BE7E1A-B97E-49DD-B5AB-1AE5EE329D84}"/>
              </a:ext>
            </a:extLst>
          </p:cNvPr>
          <p:cNvSpPr/>
          <p:nvPr/>
        </p:nvSpPr>
        <p:spPr>
          <a:xfrm>
            <a:off x="3212892" y="26744021"/>
            <a:ext cx="13362277" cy="207851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0" b="1" dirty="0">
                <a:solidFill>
                  <a:srgbClr val="FF0000"/>
                </a:solidFill>
              </a:rPr>
              <a:t>Industrial Reserve Army</a:t>
            </a:r>
            <a:endParaRPr lang="ja-JP" altLang="en-US" sz="9000" b="1" dirty="0">
              <a:solidFill>
                <a:srgbClr val="FF0000"/>
              </a:solidFill>
            </a:endParaRPr>
          </a:p>
        </p:txBody>
      </p:sp>
      <p:sp>
        <p:nvSpPr>
          <p:cNvPr id="16" name="四角形: 角を丸くする 15">
            <a:extLst>
              <a:ext uri="{FF2B5EF4-FFF2-40B4-BE49-F238E27FC236}">
                <a16:creationId xmlns:a16="http://schemas.microsoft.com/office/drawing/2014/main" id="{4D011FD7-6DEC-4B55-ACA5-73307E10DA28}"/>
              </a:ext>
            </a:extLst>
          </p:cNvPr>
          <p:cNvSpPr/>
          <p:nvPr/>
        </p:nvSpPr>
        <p:spPr>
          <a:xfrm>
            <a:off x="18576697" y="26712059"/>
            <a:ext cx="13362277" cy="2078518"/>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0" b="1" dirty="0">
                <a:solidFill>
                  <a:srgbClr val="FF0066"/>
                </a:solidFill>
              </a:rPr>
              <a:t>People</a:t>
            </a:r>
            <a:r>
              <a:rPr lang="ja-JP" altLang="en-US" sz="9000" b="1" dirty="0">
                <a:solidFill>
                  <a:srgbClr val="FF0066"/>
                </a:solidFill>
              </a:rPr>
              <a:t>　</a:t>
            </a:r>
            <a:r>
              <a:rPr lang="en-US" altLang="ja-JP" sz="9000" b="1" dirty="0">
                <a:solidFill>
                  <a:srgbClr val="FF0066"/>
                </a:solidFill>
              </a:rPr>
              <a:t>Employed</a:t>
            </a:r>
            <a:endParaRPr lang="ja-JP" altLang="en-US" sz="9000" b="1" dirty="0">
              <a:solidFill>
                <a:srgbClr val="FF0000"/>
              </a:solidFill>
            </a:endParaRPr>
          </a:p>
        </p:txBody>
      </p:sp>
      <p:sp>
        <p:nvSpPr>
          <p:cNvPr id="2" name="テキスト ボックス 1">
            <a:extLst>
              <a:ext uri="{FF2B5EF4-FFF2-40B4-BE49-F238E27FC236}">
                <a16:creationId xmlns:a16="http://schemas.microsoft.com/office/drawing/2014/main" id="{2B205390-A585-4B7D-80A5-8C64BAE1B09E}"/>
              </a:ext>
            </a:extLst>
          </p:cNvPr>
          <p:cNvSpPr txBox="1"/>
          <p:nvPr/>
        </p:nvSpPr>
        <p:spPr>
          <a:xfrm>
            <a:off x="1937388" y="2336915"/>
            <a:ext cx="32331335" cy="6740307"/>
          </a:xfrm>
          <a:prstGeom prst="rect">
            <a:avLst/>
          </a:prstGeom>
          <a:noFill/>
        </p:spPr>
        <p:txBody>
          <a:bodyPr wrap="square" rtlCol="0">
            <a:spAutoFit/>
          </a:bodyPr>
          <a:lstStyle/>
          <a:p>
            <a:r>
              <a:rPr lang="en-US" altLang="ja-JP" sz="7200" dirty="0"/>
              <a:t>So we need the authority stronger than the United Nations.  Namely we need the World Parliament whose members are directly elected by people. </a:t>
            </a:r>
          </a:p>
          <a:p>
            <a:r>
              <a:rPr lang="en-US" altLang="ja-JP" sz="7200" dirty="0"/>
              <a:t>	 The problem of poverty is also important.  Why does not the poverty disappear in the world with high technology?  In a word, poor people are poor because they cannot get a job.  The World Federation can provide jobs.  It is shown in the Figure 2 below.</a:t>
            </a:r>
            <a:endParaRPr lang="en-US" dirty="0"/>
          </a:p>
        </p:txBody>
      </p:sp>
      <p:sp>
        <p:nvSpPr>
          <p:cNvPr id="17" name="四角形: 角を丸くする 16">
            <a:extLst>
              <a:ext uri="{FF2B5EF4-FFF2-40B4-BE49-F238E27FC236}">
                <a16:creationId xmlns:a16="http://schemas.microsoft.com/office/drawing/2014/main" id="{1BD71C03-EB24-4FD7-B855-788AA94EC129}"/>
              </a:ext>
            </a:extLst>
          </p:cNvPr>
          <p:cNvSpPr/>
          <p:nvPr/>
        </p:nvSpPr>
        <p:spPr>
          <a:xfrm>
            <a:off x="4504576" y="9145946"/>
            <a:ext cx="28144244" cy="169728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Figure 2. Reason</a:t>
            </a:r>
            <a:r>
              <a:rPr lang="ja-JP" altLang="en-US" dirty="0">
                <a:solidFill>
                  <a:srgbClr val="FF0000"/>
                </a:solidFill>
              </a:rPr>
              <a:t> </a:t>
            </a:r>
            <a:r>
              <a:rPr lang="en-US" altLang="ja-JP" dirty="0">
                <a:solidFill>
                  <a:srgbClr val="FF0000"/>
                </a:solidFill>
              </a:rPr>
              <a:t>Why</a:t>
            </a:r>
            <a:r>
              <a:rPr lang="ja-JP" altLang="en-US" dirty="0">
                <a:solidFill>
                  <a:srgbClr val="FF0000"/>
                </a:solidFill>
              </a:rPr>
              <a:t> </a:t>
            </a:r>
            <a:r>
              <a:rPr lang="en-US" altLang="ja-JP" dirty="0">
                <a:solidFill>
                  <a:srgbClr val="FF0000"/>
                </a:solidFill>
              </a:rPr>
              <a:t>the Poverty Is Not Eradicated</a:t>
            </a:r>
            <a:endParaRPr lang="en-US" dirty="0">
              <a:solidFill>
                <a:srgbClr val="FF0000"/>
              </a:solidFill>
            </a:endParaRPr>
          </a:p>
        </p:txBody>
      </p:sp>
      <p:sp>
        <p:nvSpPr>
          <p:cNvPr id="20" name="矢印: 下 19">
            <a:extLst>
              <a:ext uri="{FF2B5EF4-FFF2-40B4-BE49-F238E27FC236}">
                <a16:creationId xmlns:a16="http://schemas.microsoft.com/office/drawing/2014/main" id="{24C41632-48CB-40B3-AF6F-03C06EB50BFB}"/>
              </a:ext>
            </a:extLst>
          </p:cNvPr>
          <p:cNvSpPr/>
          <p:nvPr/>
        </p:nvSpPr>
        <p:spPr>
          <a:xfrm>
            <a:off x="24085379" y="25490166"/>
            <a:ext cx="2344912" cy="77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矢印: 下 17">
            <a:extLst>
              <a:ext uri="{FF2B5EF4-FFF2-40B4-BE49-F238E27FC236}">
                <a16:creationId xmlns:a16="http://schemas.microsoft.com/office/drawing/2014/main" id="{3C925CE2-78DF-49DE-BC04-9E8E7EBC695E}"/>
              </a:ext>
            </a:extLst>
          </p:cNvPr>
          <p:cNvSpPr/>
          <p:nvPr/>
        </p:nvSpPr>
        <p:spPr>
          <a:xfrm>
            <a:off x="16560115" y="18914255"/>
            <a:ext cx="2344912" cy="668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下 20">
            <a:extLst>
              <a:ext uri="{FF2B5EF4-FFF2-40B4-BE49-F238E27FC236}">
                <a16:creationId xmlns:a16="http://schemas.microsoft.com/office/drawing/2014/main" id="{B454834E-51FA-4E43-8B04-32EF0F1A5E6A}"/>
              </a:ext>
            </a:extLst>
          </p:cNvPr>
          <p:cNvSpPr/>
          <p:nvPr/>
        </p:nvSpPr>
        <p:spPr>
          <a:xfrm>
            <a:off x="8721574" y="25549558"/>
            <a:ext cx="2344912" cy="77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8356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8E3862A-745F-46EE-94C0-CBB1B76E465C}"/>
              </a:ext>
            </a:extLst>
          </p:cNvPr>
          <p:cNvSpPr>
            <a:spLocks noGrp="1"/>
          </p:cNvSpPr>
          <p:nvPr>
            <p:ph type="sldNum" sz="quarter" idx="12"/>
          </p:nvPr>
        </p:nvSpPr>
        <p:spPr/>
        <p:txBody>
          <a:bodyPr/>
          <a:lstStyle/>
          <a:p>
            <a:fld id="{654DB6B2-9E5C-4BA2-847C-367EC201CA58}"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F3A4B75C-EF66-4841-BBB2-2C44304F8072}"/>
              </a:ext>
            </a:extLst>
          </p:cNvPr>
          <p:cNvSpPr txBox="1"/>
          <p:nvPr/>
        </p:nvSpPr>
        <p:spPr>
          <a:xfrm>
            <a:off x="1883361" y="18823879"/>
            <a:ext cx="32512446" cy="12053841"/>
          </a:xfrm>
          <a:prstGeom prst="rect">
            <a:avLst/>
          </a:prstGeom>
          <a:solidFill>
            <a:srgbClr val="0000FF"/>
          </a:solidFill>
        </p:spPr>
        <p:txBody>
          <a:bodyPr wrap="square" lIns="476786" tIns="238393" rIns="476786" bIns="238393" rtlCol="0">
            <a:spAutoFit/>
          </a:bodyPr>
          <a:lstStyle/>
          <a:p>
            <a:r>
              <a:rPr lang="en-US" altLang="ja-JP" sz="6800" b="1" kern="0" dirty="0">
                <a:solidFill>
                  <a:schemeClr val="bg1"/>
                </a:solidFill>
              </a:rPr>
              <a:t>     </a:t>
            </a:r>
            <a:r>
              <a:rPr lang="en-US" altLang="ja-JP" b="1" kern="0" dirty="0">
                <a:solidFill>
                  <a:schemeClr val="bg1"/>
                </a:solidFill>
              </a:rPr>
              <a:t>1. World Federation can reduce or prevent the war.  This will lead to the reduction in death and wound of people by war, in the destruction by war, and in the military expenditure.</a:t>
            </a:r>
          </a:p>
          <a:p>
            <a:r>
              <a:rPr lang="en-US" altLang="ja-JP" b="1" kern="0" dirty="0">
                <a:solidFill>
                  <a:schemeClr val="bg1"/>
                </a:solidFill>
              </a:rPr>
              <a:t>     2. World Federation can issue the international common currency.  This will lead to the removal of fluctuation of exchange rate.</a:t>
            </a:r>
          </a:p>
          <a:p>
            <a:r>
              <a:rPr lang="en-US" altLang="ja-JP" b="1" kern="0" dirty="0">
                <a:solidFill>
                  <a:schemeClr val="bg1"/>
                </a:solidFill>
              </a:rPr>
              <a:t>     3. World Federation can provide employment to all the people.  This will lead to the eradication of poverty.   </a:t>
            </a:r>
            <a:endParaRPr lang="ja-JP" altLang="ja-JP" b="1" kern="100" dirty="0">
              <a:solidFill>
                <a:schemeClr val="bg1"/>
              </a:solidFill>
              <a:latin typeface="Century"/>
              <a:ea typeface="ＭＳ 明朝"/>
              <a:cs typeface="Times New Roman"/>
            </a:endParaRPr>
          </a:p>
        </p:txBody>
      </p:sp>
      <p:sp>
        <p:nvSpPr>
          <p:cNvPr id="10" name="テキスト ボックス 9">
            <a:extLst>
              <a:ext uri="{FF2B5EF4-FFF2-40B4-BE49-F238E27FC236}">
                <a16:creationId xmlns:a16="http://schemas.microsoft.com/office/drawing/2014/main" id="{D97A6957-9912-4561-B67E-2049AA1C5C09}"/>
              </a:ext>
            </a:extLst>
          </p:cNvPr>
          <p:cNvSpPr txBox="1"/>
          <p:nvPr/>
        </p:nvSpPr>
        <p:spPr>
          <a:xfrm>
            <a:off x="3485432" y="16955959"/>
            <a:ext cx="20237826" cy="1569660"/>
          </a:xfrm>
          <a:prstGeom prst="rect">
            <a:avLst/>
          </a:prstGeom>
          <a:noFill/>
        </p:spPr>
        <p:txBody>
          <a:bodyPr wrap="square" rtlCol="0">
            <a:spAutoFit/>
          </a:bodyPr>
          <a:lstStyle/>
          <a:p>
            <a:r>
              <a:rPr lang="en-US" altLang="ja-JP" sz="9600" b="1" dirty="0">
                <a:solidFill>
                  <a:srgbClr val="0000FF"/>
                </a:solidFill>
              </a:rPr>
              <a:t>2. Basic Benefits of  World Federation.</a:t>
            </a:r>
            <a:endParaRPr lang="en-US" sz="9600" b="1" dirty="0">
              <a:solidFill>
                <a:srgbClr val="0000FF"/>
              </a:solidFill>
            </a:endParaRPr>
          </a:p>
        </p:txBody>
      </p:sp>
      <p:sp>
        <p:nvSpPr>
          <p:cNvPr id="2" name="テキスト ボックス 1">
            <a:extLst>
              <a:ext uri="{FF2B5EF4-FFF2-40B4-BE49-F238E27FC236}">
                <a16:creationId xmlns:a16="http://schemas.microsoft.com/office/drawing/2014/main" id="{D72C1243-09E7-4091-A9E2-4849E2439349}"/>
              </a:ext>
            </a:extLst>
          </p:cNvPr>
          <p:cNvSpPr txBox="1"/>
          <p:nvPr/>
        </p:nvSpPr>
        <p:spPr>
          <a:xfrm flipH="1">
            <a:off x="1810306" y="31435848"/>
            <a:ext cx="31886933" cy="16158270"/>
          </a:xfrm>
          <a:prstGeom prst="rect">
            <a:avLst/>
          </a:prstGeom>
          <a:noFill/>
        </p:spPr>
        <p:txBody>
          <a:bodyPr wrap="square" rtlCol="0">
            <a:spAutoFit/>
          </a:bodyPr>
          <a:lstStyle/>
          <a:p>
            <a:pPr algn="just"/>
            <a:r>
              <a:rPr lang="en-US" sz="7200" dirty="0"/>
              <a:t>Thus, there are some important benefits in the World Federation.  It has been impossible to establish the World Federation.  But there are some organizations dedicated to the establishment of World Federation.  For example, there are following organizations.</a:t>
            </a:r>
          </a:p>
          <a:p>
            <a:endParaRPr lang="en-US" altLang="ja-JP" sz="7200" b="1" dirty="0">
              <a:solidFill>
                <a:srgbClr val="0000FF"/>
              </a:solidFill>
            </a:endParaRPr>
          </a:p>
          <a:p>
            <a:endParaRPr lang="en-US" altLang="ja-JP" sz="7200" dirty="0"/>
          </a:p>
          <a:p>
            <a:endParaRPr lang="en-US" altLang="ja-JP" sz="7200" dirty="0"/>
          </a:p>
          <a:p>
            <a:r>
              <a:rPr lang="en-US" altLang="ja-JP" sz="7200" dirty="0"/>
              <a:t>For example, following organizations are working.</a:t>
            </a:r>
            <a:endParaRPr lang="en-US" altLang="ja-JP" sz="9000" b="1" dirty="0"/>
          </a:p>
          <a:p>
            <a:r>
              <a:rPr lang="en-US" altLang="ja-JP" sz="9000" b="1" dirty="0"/>
              <a:t>A. World</a:t>
            </a:r>
            <a:r>
              <a:rPr lang="ja-JP" altLang="en-US" sz="9000" b="1" dirty="0"/>
              <a:t> </a:t>
            </a:r>
            <a:r>
              <a:rPr lang="en-US" altLang="ja-JP" sz="9000" b="1" dirty="0"/>
              <a:t>Government</a:t>
            </a:r>
            <a:r>
              <a:rPr lang="ja-JP" altLang="en-US" sz="9000" b="1" dirty="0"/>
              <a:t> </a:t>
            </a:r>
            <a:r>
              <a:rPr lang="en-US" altLang="ja-JP" sz="9000" b="1" dirty="0"/>
              <a:t>institute,</a:t>
            </a:r>
            <a:r>
              <a:rPr lang="ja-JP" altLang="en-US" sz="9000" b="1" dirty="0"/>
              <a:t> </a:t>
            </a:r>
            <a:r>
              <a:rPr lang="en-US" altLang="ja-JP" sz="9000" b="1" dirty="0"/>
              <a:t>World</a:t>
            </a:r>
            <a:r>
              <a:rPr lang="ja-JP" altLang="en-US" sz="9000" b="1" dirty="0"/>
              <a:t> </a:t>
            </a:r>
            <a:r>
              <a:rPr lang="en-US" altLang="ja-JP" sz="9000" b="1" dirty="0"/>
              <a:t>Party, and World Citizen Network.</a:t>
            </a:r>
          </a:p>
          <a:p>
            <a:endParaRPr lang="en-US" altLang="ja-JP" sz="7200" b="1" dirty="0"/>
          </a:p>
          <a:p>
            <a:r>
              <a:rPr lang="en-US" altLang="ja-JP" sz="7200" dirty="0"/>
              <a:t>                                                                                  http://www.w-g.jp/</a:t>
            </a:r>
          </a:p>
          <a:p>
            <a:endParaRPr lang="en-US" altLang="ja-JP" sz="7200" dirty="0"/>
          </a:p>
          <a:p>
            <a:r>
              <a:rPr lang="en-US" altLang="ja-JP" sz="7200" dirty="0"/>
              <a:t>This is our group trying to establish the World Federation.</a:t>
            </a:r>
          </a:p>
        </p:txBody>
      </p:sp>
      <p:graphicFrame>
        <p:nvGraphicFramePr>
          <p:cNvPr id="14" name="オブジェクト 13">
            <a:hlinkClick r:id="" action="ppaction://ole?verb=0"/>
            <a:extLst>
              <a:ext uri="{FF2B5EF4-FFF2-40B4-BE49-F238E27FC236}">
                <a16:creationId xmlns:a16="http://schemas.microsoft.com/office/drawing/2014/main" id="{33A9BCF4-8BA7-486B-944F-C5C3A2BFE59A}"/>
              </a:ext>
            </a:extLst>
          </p:cNvPr>
          <p:cNvGraphicFramePr>
            <a:graphicFrameLocks noChangeAspect="1"/>
          </p:cNvGraphicFramePr>
          <p:nvPr>
            <p:extLst>
              <p:ext uri="{D42A27DB-BD31-4B8C-83A1-F6EECF244321}">
                <p14:modId xmlns:p14="http://schemas.microsoft.com/office/powerpoint/2010/main" val="3751091582"/>
              </p:ext>
            </p:extLst>
          </p:nvPr>
        </p:nvGraphicFramePr>
        <p:xfrm>
          <a:off x="8093944" y="43271809"/>
          <a:ext cx="3775541" cy="2593923"/>
        </p:xfrm>
        <a:graphic>
          <a:graphicData uri="http://schemas.openxmlformats.org/presentationml/2006/ole">
            <mc:AlternateContent xmlns:mc="http://schemas.openxmlformats.org/markup-compatibility/2006">
              <mc:Choice xmlns:v="urn:schemas-microsoft-com:vml" Requires="v">
                <p:oleObj spid="_x0000_s3275" name="Presentation" r:id="rId3" imgW="25601701" imgH="18102120" progId="PowerPoint.Show.12">
                  <p:embed/>
                </p:oleObj>
              </mc:Choice>
              <mc:Fallback>
                <p:oleObj name="Presentation" r:id="rId3" imgW="25601701" imgH="18102120" progId="PowerPoint.Show.12">
                  <p:embed/>
                  <p:pic>
                    <p:nvPicPr>
                      <p:cNvPr id="12" name="オブジェクト 11">
                        <a:hlinkClick r:id="" action="ppaction://ole?verb=0"/>
                        <a:extLst>
                          <a:ext uri="{FF2B5EF4-FFF2-40B4-BE49-F238E27FC236}">
                            <a16:creationId xmlns:a16="http://schemas.microsoft.com/office/drawing/2014/main" id="{A81F9D0E-3E1E-4E10-A4FE-9B298667A1F1}"/>
                          </a:ext>
                        </a:extLst>
                      </p:cNvPr>
                      <p:cNvPicPr/>
                      <p:nvPr/>
                    </p:nvPicPr>
                    <p:blipFill>
                      <a:blip r:embed="rId4"/>
                      <a:stretch>
                        <a:fillRect/>
                      </a:stretch>
                    </p:blipFill>
                    <p:spPr>
                      <a:xfrm>
                        <a:off x="8093944" y="43271809"/>
                        <a:ext cx="3775541" cy="2593923"/>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2F884E5B-CFAA-4490-9667-B2C9A32B9497}"/>
              </a:ext>
            </a:extLst>
          </p:cNvPr>
          <p:cNvSpPr txBox="1"/>
          <p:nvPr/>
        </p:nvSpPr>
        <p:spPr>
          <a:xfrm>
            <a:off x="1497549" y="1351687"/>
            <a:ext cx="32512446" cy="18928259"/>
          </a:xfrm>
          <a:prstGeom prst="rect">
            <a:avLst/>
          </a:prstGeom>
          <a:noFill/>
        </p:spPr>
        <p:txBody>
          <a:bodyPr wrap="square" rtlCol="0">
            <a:spAutoFit/>
          </a:bodyPr>
          <a:lstStyle/>
          <a:p>
            <a:pPr algn="just"/>
            <a:r>
              <a:rPr lang="en-US" altLang="ja-JP" sz="7200" dirty="0"/>
              <a:t>	 The theory of the Law of the Tendency of the Rate of Profit to Fall in Marxian Economics is applicable to the world as a whole.  It is not applicable to each country.  Namely, if we try to apply Marx’ theory to USA, Japan, UK, etc., it is not applicable.  In these countries, the rate of profit does not fall and income per capita of laborer has been increasing.   On the other hand, in developing countries, there is a phenomenon of the fall of rate of profit and the unemployed People who can be called the Industrial Reserve Army.  </a:t>
            </a:r>
          </a:p>
          <a:p>
            <a:pPr algn="just"/>
            <a:r>
              <a:rPr lang="en-US" altLang="ja-JP" sz="7200" dirty="0"/>
              <a:t>	</a:t>
            </a:r>
            <a:r>
              <a:rPr lang="en-US" sz="7200" dirty="0"/>
              <a:t>Around December 2018, thousands of people from South American countries  gathered along the border between USA and Mexico.  They wanted to go to USA because  there is no job in their countries.</a:t>
            </a:r>
          </a:p>
          <a:p>
            <a:pPr algn="just"/>
            <a:r>
              <a:rPr lang="en-US" sz="7200" dirty="0"/>
              <a:t>	This phenomenon can be explained by Marx's theory.  Namely they are Industrial Reserve Army.</a:t>
            </a:r>
            <a:r>
              <a:rPr lang="en-US" altLang="ja-JP" sz="7200" dirty="0"/>
              <a:t>	This thought is not the common sense in the present age.  But, in the future, this thought will be a common a sense even among people who are not the expert in economics.  For more detail, see the World Party Declaration.</a:t>
            </a:r>
          </a:p>
          <a:p>
            <a:pPr algn="just"/>
            <a:endParaRPr lang="en-US" altLang="ja-JP" sz="7200" dirty="0"/>
          </a:p>
          <a:p>
            <a:pPr algn="just"/>
            <a:endParaRPr lang="en-US" sz="7200" dirty="0"/>
          </a:p>
          <a:p>
            <a:pPr algn="just"/>
            <a:endParaRPr lang="en-US" sz="7200" dirty="0"/>
          </a:p>
        </p:txBody>
      </p:sp>
      <p:sp>
        <p:nvSpPr>
          <p:cNvPr id="3" name="正方形/長方形 2">
            <a:extLst>
              <a:ext uri="{FF2B5EF4-FFF2-40B4-BE49-F238E27FC236}">
                <a16:creationId xmlns:a16="http://schemas.microsoft.com/office/drawing/2014/main" id="{044A1C05-3117-49ED-9955-BC5199D1738C}"/>
              </a:ext>
            </a:extLst>
          </p:cNvPr>
          <p:cNvSpPr/>
          <p:nvPr/>
        </p:nvSpPr>
        <p:spPr>
          <a:xfrm>
            <a:off x="3485432" y="36704789"/>
            <a:ext cx="26939426" cy="1569660"/>
          </a:xfrm>
          <a:prstGeom prst="rect">
            <a:avLst/>
          </a:prstGeom>
        </p:spPr>
        <p:txBody>
          <a:bodyPr wrap="none">
            <a:spAutoFit/>
          </a:bodyPr>
          <a:lstStyle/>
          <a:p>
            <a:r>
              <a:rPr lang="en-US" altLang="ja-JP" sz="9600" b="1" dirty="0">
                <a:solidFill>
                  <a:srgbClr val="0000FF"/>
                </a:solidFill>
              </a:rPr>
              <a:t>3. Present Situation of World Federation Movement</a:t>
            </a:r>
            <a:r>
              <a:rPr lang="en-US" altLang="ja-JP" sz="9600" dirty="0"/>
              <a:t>.</a:t>
            </a:r>
            <a:endParaRPr lang="ja-JP" altLang="ja-JP" sz="9600" dirty="0"/>
          </a:p>
        </p:txBody>
      </p:sp>
    </p:spTree>
    <p:extLst>
      <p:ext uri="{BB962C8B-B14F-4D97-AF65-F5344CB8AC3E}">
        <p14:creationId xmlns:p14="http://schemas.microsoft.com/office/powerpoint/2010/main" val="92653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65B18FC-02C4-4B76-92A9-A88D0FE2FF55}"/>
              </a:ext>
            </a:extLst>
          </p:cNvPr>
          <p:cNvSpPr>
            <a:spLocks noGrp="1"/>
          </p:cNvSpPr>
          <p:nvPr>
            <p:ph type="sldNum" sz="quarter" idx="12"/>
          </p:nvPr>
        </p:nvSpPr>
        <p:spPr/>
        <p:txBody>
          <a:bodyPr/>
          <a:lstStyle/>
          <a:p>
            <a:fld id="{654DB6B2-9E5C-4BA2-847C-367EC201CA58}" type="slidenum">
              <a:rPr kumimoji="1" lang="ja-JP" altLang="en-US" smtClean="0"/>
              <a:t>4</a:t>
            </a:fld>
            <a:endParaRPr kumimoji="1" lang="ja-JP" altLang="en-US" dirty="0"/>
          </a:p>
        </p:txBody>
      </p:sp>
      <p:sp>
        <p:nvSpPr>
          <p:cNvPr id="6" name="テキスト ボックス 5">
            <a:extLst>
              <a:ext uri="{FF2B5EF4-FFF2-40B4-BE49-F238E27FC236}">
                <a16:creationId xmlns:a16="http://schemas.microsoft.com/office/drawing/2014/main" id="{CABC3227-1E65-48A9-BD51-6B02AE083650}"/>
              </a:ext>
            </a:extLst>
          </p:cNvPr>
          <p:cNvSpPr txBox="1"/>
          <p:nvPr/>
        </p:nvSpPr>
        <p:spPr>
          <a:xfrm>
            <a:off x="2223186" y="2689563"/>
            <a:ext cx="31759740" cy="39887843"/>
          </a:xfrm>
          <a:prstGeom prst="rect">
            <a:avLst/>
          </a:prstGeom>
          <a:noFill/>
        </p:spPr>
        <p:txBody>
          <a:bodyPr wrap="square" rtlCol="0">
            <a:spAutoFit/>
          </a:bodyPr>
          <a:lstStyle/>
          <a:p>
            <a:r>
              <a:rPr lang="en-US" altLang="ja-JP" sz="9000" b="1" dirty="0"/>
              <a:t>B. World Federalist Movement.</a:t>
            </a:r>
          </a:p>
          <a:p>
            <a:r>
              <a:rPr lang="en-US" altLang="ja-JP" sz="7200" b="1" dirty="0"/>
              <a:t>                                                              </a:t>
            </a:r>
          </a:p>
          <a:p>
            <a:r>
              <a:rPr lang="en-US" altLang="ja-JP" sz="7200" b="1" dirty="0"/>
              <a:t>                                                                                 </a:t>
            </a:r>
            <a:r>
              <a:rPr lang="en-US" altLang="ja-JP" sz="7200" dirty="0"/>
              <a:t>http://www.wfm-igp.org/</a:t>
            </a:r>
          </a:p>
          <a:p>
            <a:endParaRPr lang="en-US" altLang="ja-JP" sz="7200" dirty="0"/>
          </a:p>
          <a:p>
            <a:endParaRPr lang="en-US" altLang="ja-JP" sz="7200" dirty="0"/>
          </a:p>
          <a:p>
            <a:pPr algn="just"/>
            <a:r>
              <a:rPr lang="en-US" altLang="ja-JP" sz="7200" dirty="0"/>
              <a:t>This group has played a very important role in the establishment of International Criminal Court.</a:t>
            </a:r>
            <a:endParaRPr lang="en-US" altLang="ja-JP" sz="7200" b="1" dirty="0"/>
          </a:p>
          <a:p>
            <a:endParaRPr lang="en-US" altLang="ja-JP" sz="7200" b="1" dirty="0"/>
          </a:p>
          <a:p>
            <a:r>
              <a:rPr lang="en-US" altLang="ja-JP" sz="9000" b="1" dirty="0"/>
              <a:t>C. World Parliament Now.</a:t>
            </a:r>
          </a:p>
          <a:p>
            <a:r>
              <a:rPr lang="en-US" altLang="ja-JP" sz="6000" b="1" dirty="0"/>
              <a:t>                                                                                     </a:t>
            </a:r>
          </a:p>
          <a:p>
            <a:r>
              <a:rPr lang="en-US" altLang="ja-JP" sz="6000" b="1" dirty="0"/>
              <a:t>                                                                      </a:t>
            </a:r>
          </a:p>
          <a:p>
            <a:r>
              <a:rPr lang="en-US" altLang="ja-JP" sz="6000" b="1" dirty="0"/>
              <a:t>                                                                                           </a:t>
            </a:r>
            <a:r>
              <a:rPr lang="en-US" altLang="ja-JP" sz="7200" dirty="0"/>
              <a:t>http://www.worldparliamentnow.org/</a:t>
            </a:r>
          </a:p>
          <a:p>
            <a:endParaRPr lang="en-US" altLang="ja-JP" sz="6000" dirty="0"/>
          </a:p>
          <a:p>
            <a:pPr algn="just"/>
            <a:endParaRPr lang="en-US" altLang="ja-JP" sz="7200" dirty="0"/>
          </a:p>
          <a:p>
            <a:pPr algn="just"/>
            <a:endParaRPr lang="en-US" altLang="ja-JP" sz="7200" dirty="0"/>
          </a:p>
          <a:p>
            <a:pPr algn="just"/>
            <a:r>
              <a:rPr lang="en-US" altLang="ja-JP" sz="7200" dirty="0"/>
              <a:t>This group is promoting World Parliament.  Mainly, They are working on the Facebook.</a:t>
            </a:r>
          </a:p>
          <a:p>
            <a:pPr algn="just"/>
            <a:endParaRPr lang="en-US" altLang="ja-JP" sz="7200" dirty="0"/>
          </a:p>
          <a:p>
            <a:r>
              <a:rPr lang="en-US" altLang="ja-JP" sz="9000" b="1" dirty="0"/>
              <a:t>D. Campaign for a United Nations Parliamentary Assembly.</a:t>
            </a:r>
            <a:r>
              <a:rPr lang="en-US" altLang="ja-JP" sz="9000" dirty="0"/>
              <a:t>  </a:t>
            </a:r>
          </a:p>
          <a:p>
            <a:r>
              <a:rPr lang="en-US" altLang="ja-JP" sz="7200" dirty="0"/>
              <a:t>                                                                                    </a:t>
            </a:r>
          </a:p>
          <a:p>
            <a:r>
              <a:rPr lang="en-US" altLang="ja-JP" sz="7200" dirty="0"/>
              <a:t>                                                                                   </a:t>
            </a:r>
          </a:p>
          <a:p>
            <a:r>
              <a:rPr lang="en-US" altLang="ja-JP" sz="7200" dirty="0"/>
              <a:t>                                                                               http://en.unpacampaign.org/</a:t>
            </a:r>
          </a:p>
          <a:p>
            <a:endParaRPr lang="en-US" altLang="ja-JP" sz="6000" dirty="0"/>
          </a:p>
          <a:p>
            <a:endParaRPr lang="en-US" altLang="ja-JP" sz="7200" dirty="0"/>
          </a:p>
          <a:p>
            <a:pPr algn="just"/>
            <a:r>
              <a:rPr lang="en-US" altLang="ja-JP" sz="7200" dirty="0"/>
              <a:t>They advocate democratic representation of the world citizens at the United Nations.  Recently, they published a book </a:t>
            </a:r>
            <a:r>
              <a:rPr lang="en-US" altLang="ja-JP" sz="7200" i="1" dirty="0"/>
              <a:t>A World Parliament: Governance and Democracy in the 21</a:t>
            </a:r>
            <a:r>
              <a:rPr lang="en-US" altLang="ja-JP" sz="7200" i="1" baseline="30000" dirty="0"/>
              <a:t>st</a:t>
            </a:r>
            <a:r>
              <a:rPr lang="en-US" altLang="ja-JP" sz="7200" i="1" dirty="0"/>
              <a:t> Century</a:t>
            </a:r>
            <a:r>
              <a:rPr lang="en-US" altLang="ja-JP" sz="7200" dirty="0"/>
              <a:t> by Jo Leinen and Andreas Bummel</a:t>
            </a:r>
            <a:r>
              <a:rPr lang="en-US" altLang="ja-JP" sz="7200" i="1" dirty="0"/>
              <a:t>.</a:t>
            </a:r>
          </a:p>
          <a:p>
            <a:endParaRPr lang="en-US" altLang="ja-JP" sz="7200" dirty="0"/>
          </a:p>
          <a:p>
            <a:r>
              <a:rPr lang="en-US" altLang="ja-JP" sz="9000" b="1" dirty="0"/>
              <a:t>E. World Parliament.</a:t>
            </a:r>
          </a:p>
          <a:p>
            <a:r>
              <a:rPr lang="en-US" altLang="ja-JP" sz="7200" dirty="0"/>
              <a:t>                                                      </a:t>
            </a:r>
          </a:p>
          <a:p>
            <a:r>
              <a:rPr lang="en-US" altLang="ja-JP" sz="7200" dirty="0"/>
              <a:t>                                                                                          http://worldparliament-gov.org/</a:t>
            </a:r>
          </a:p>
          <a:p>
            <a:endParaRPr lang="en-US" altLang="ja-JP" sz="7200" dirty="0"/>
          </a:p>
          <a:p>
            <a:endParaRPr lang="en-US" altLang="ja-JP" sz="6000" dirty="0"/>
          </a:p>
          <a:p>
            <a:pPr algn="just"/>
            <a:r>
              <a:rPr lang="en-US" altLang="ja-JP" sz="7200" dirty="0"/>
              <a:t>They wrote the “A Constitution for the Federation of Earth”</a:t>
            </a:r>
            <a:r>
              <a:rPr lang="ja-JP" altLang="en-US" sz="7200" dirty="0"/>
              <a:t> </a:t>
            </a:r>
            <a:r>
              <a:rPr lang="en-US" altLang="ja-JP" sz="7200" dirty="0"/>
              <a:t>and are promoting the ratification of it.</a:t>
            </a:r>
          </a:p>
        </p:txBody>
      </p:sp>
      <p:pic>
        <p:nvPicPr>
          <p:cNvPr id="7" name="図 6">
            <a:extLst>
              <a:ext uri="{FF2B5EF4-FFF2-40B4-BE49-F238E27FC236}">
                <a16:creationId xmlns:a16="http://schemas.microsoft.com/office/drawing/2014/main" id="{43DFB65B-2CFA-4DA6-9683-CD2E14D61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117" y="13224168"/>
            <a:ext cx="7955266" cy="5620218"/>
          </a:xfrm>
          <a:prstGeom prst="rect">
            <a:avLst/>
          </a:prstGeom>
        </p:spPr>
      </p:pic>
      <p:pic>
        <p:nvPicPr>
          <p:cNvPr id="8" name="図 7">
            <a:extLst>
              <a:ext uri="{FF2B5EF4-FFF2-40B4-BE49-F238E27FC236}">
                <a16:creationId xmlns:a16="http://schemas.microsoft.com/office/drawing/2014/main" id="{F0C2E2D3-6ECD-49DF-952C-52F582AA3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976" y="24681011"/>
            <a:ext cx="14755080" cy="3468326"/>
          </a:xfrm>
          <a:prstGeom prst="rect">
            <a:avLst/>
          </a:prstGeom>
        </p:spPr>
      </p:pic>
      <p:pic>
        <p:nvPicPr>
          <p:cNvPr id="9" name="図 8">
            <a:extLst>
              <a:ext uri="{FF2B5EF4-FFF2-40B4-BE49-F238E27FC236}">
                <a16:creationId xmlns:a16="http://schemas.microsoft.com/office/drawing/2014/main" id="{2C10A42A-8251-4BD1-A9F9-F2FB814D7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457" y="35017865"/>
            <a:ext cx="16796807" cy="3788654"/>
          </a:xfrm>
          <a:prstGeom prst="rect">
            <a:avLst/>
          </a:prstGeom>
        </p:spPr>
      </p:pic>
      <p:sp>
        <p:nvSpPr>
          <p:cNvPr id="3" name="テキスト ボックス 2">
            <a:extLst>
              <a:ext uri="{FF2B5EF4-FFF2-40B4-BE49-F238E27FC236}">
                <a16:creationId xmlns:a16="http://schemas.microsoft.com/office/drawing/2014/main" id="{8A09CE5B-6620-4974-B6FD-D2D367BC5146}"/>
              </a:ext>
            </a:extLst>
          </p:cNvPr>
          <p:cNvSpPr txBox="1"/>
          <p:nvPr/>
        </p:nvSpPr>
        <p:spPr>
          <a:xfrm flipH="1">
            <a:off x="2155225" y="44497169"/>
            <a:ext cx="31759740" cy="3416320"/>
          </a:xfrm>
          <a:prstGeom prst="rect">
            <a:avLst/>
          </a:prstGeom>
          <a:noFill/>
        </p:spPr>
        <p:txBody>
          <a:bodyPr wrap="square" rtlCol="0">
            <a:spAutoFit/>
          </a:bodyPr>
          <a:lstStyle/>
          <a:p>
            <a:pPr algn="just"/>
            <a:r>
              <a:rPr lang="en-US" altLang="ja-JP" sz="7200" dirty="0"/>
              <a:t>	An example of World Federation is shown in the Figure 3.   In the World Federation, the system is not the division of three powers, the legislation, the administration, and the judicature.  The World Parliament is the supreme authority </a:t>
            </a:r>
          </a:p>
        </p:txBody>
      </p:sp>
      <p:pic>
        <p:nvPicPr>
          <p:cNvPr id="10" name="図 9">
            <a:extLst>
              <a:ext uri="{FF2B5EF4-FFF2-40B4-BE49-F238E27FC236}">
                <a16:creationId xmlns:a16="http://schemas.microsoft.com/office/drawing/2014/main" id="{9CA01FEB-7B90-444F-BB8C-39E86E81E6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117" y="4573396"/>
            <a:ext cx="10289060" cy="3553255"/>
          </a:xfrm>
          <a:prstGeom prst="rect">
            <a:avLst/>
          </a:prstGeom>
        </p:spPr>
      </p:pic>
      <p:sp>
        <p:nvSpPr>
          <p:cNvPr id="2" name="正方形/長方形 1">
            <a:extLst>
              <a:ext uri="{FF2B5EF4-FFF2-40B4-BE49-F238E27FC236}">
                <a16:creationId xmlns:a16="http://schemas.microsoft.com/office/drawing/2014/main" id="{5C98FFFA-675C-44F9-980F-1F3F0269FDCC}"/>
              </a:ext>
            </a:extLst>
          </p:cNvPr>
          <p:cNvSpPr/>
          <p:nvPr/>
        </p:nvSpPr>
        <p:spPr>
          <a:xfrm>
            <a:off x="2547111" y="42131305"/>
            <a:ext cx="28523990" cy="1569660"/>
          </a:xfrm>
          <a:prstGeom prst="rect">
            <a:avLst/>
          </a:prstGeom>
        </p:spPr>
        <p:txBody>
          <a:bodyPr wrap="square">
            <a:spAutoFit/>
          </a:bodyPr>
          <a:lstStyle/>
          <a:p>
            <a:r>
              <a:rPr lang="en-US" altLang="ja-JP" sz="9600" b="1" dirty="0">
                <a:solidFill>
                  <a:srgbClr val="0000FF"/>
                </a:solidFill>
              </a:rPr>
              <a:t>4. An Example of World Federation.</a:t>
            </a:r>
          </a:p>
        </p:txBody>
      </p:sp>
    </p:spTree>
    <p:extLst>
      <p:ext uri="{BB962C8B-B14F-4D97-AF65-F5344CB8AC3E}">
        <p14:creationId xmlns:p14="http://schemas.microsoft.com/office/powerpoint/2010/main" val="50896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43C7DA-F1BB-4988-BE8C-A63EC0FCAB68}"/>
              </a:ext>
            </a:extLst>
          </p:cNvPr>
          <p:cNvSpPr>
            <a:spLocks noGrp="1"/>
          </p:cNvSpPr>
          <p:nvPr>
            <p:ph type="sldNum" sz="quarter" idx="12"/>
          </p:nvPr>
        </p:nvSpPr>
        <p:spPr/>
        <p:txBody>
          <a:bodyPr/>
          <a:lstStyle/>
          <a:p>
            <a:fld id="{654DB6B2-9E5C-4BA2-847C-367EC201CA58}" type="slidenum">
              <a:rPr kumimoji="1" lang="ja-JP" altLang="en-US" smtClean="0"/>
              <a:t>5</a:t>
            </a:fld>
            <a:endParaRPr kumimoji="1" lang="ja-JP" altLang="en-US" dirty="0"/>
          </a:p>
        </p:txBody>
      </p:sp>
      <p:sp>
        <p:nvSpPr>
          <p:cNvPr id="6" name="テキスト ボックス 5">
            <a:extLst>
              <a:ext uri="{FF2B5EF4-FFF2-40B4-BE49-F238E27FC236}">
                <a16:creationId xmlns:a16="http://schemas.microsoft.com/office/drawing/2014/main" id="{7799DA35-2A5F-43BF-91E8-424C4B4841BA}"/>
              </a:ext>
            </a:extLst>
          </p:cNvPr>
          <p:cNvSpPr txBox="1"/>
          <p:nvPr/>
        </p:nvSpPr>
        <p:spPr>
          <a:xfrm>
            <a:off x="2517595" y="1824873"/>
            <a:ext cx="31816013" cy="12669394"/>
          </a:xfrm>
          <a:prstGeom prst="rect">
            <a:avLst/>
          </a:prstGeom>
          <a:noFill/>
        </p:spPr>
        <p:txBody>
          <a:bodyPr wrap="square" lIns="476786" tIns="238393" rIns="476786" bIns="238393" rtlCol="0">
            <a:spAutoFit/>
          </a:bodyPr>
          <a:lstStyle/>
          <a:p>
            <a:pPr algn="just"/>
            <a:r>
              <a:rPr lang="en-US" altLang="ja-JP" sz="7200" dirty="0"/>
              <a:t>of the World Federation.  The World Parliament elects the Prime Minister of the World Government and the judges of the World Court.</a:t>
            </a:r>
          </a:p>
          <a:p>
            <a:pPr algn="just"/>
            <a:r>
              <a:rPr lang="en-US" altLang="ja-JP" sz="7200" dirty="0"/>
              <a:t>	The World Parliament is composed of 1,000 members from each country.  Delegates are sent from each country to the World Parliament in proportion to population.  Even if only 2 countries send the delegates, it can form a part of the World Parliament and other countries can join later.  Like this, a part of the World Parliament can develop to the whole World Parliament.</a:t>
            </a:r>
            <a:endParaRPr lang="ja-JP" altLang="ja-JP" sz="9600" dirty="0"/>
          </a:p>
          <a:p>
            <a:pPr algn="just"/>
            <a:r>
              <a:rPr lang="en-US" altLang="ja-JP" sz="7200" dirty="0"/>
              <a:t>	The World Parliaments on the early stage is a consultative assembly without the legislative power.  If the World Parliament functions well, the legislative power is vested with by the attending countries, and the World Parliament establishes the Constitution of World Federation. 	</a:t>
            </a:r>
          </a:p>
        </p:txBody>
      </p:sp>
      <p:sp>
        <p:nvSpPr>
          <p:cNvPr id="7" name="正方形/長方形 6">
            <a:extLst>
              <a:ext uri="{FF2B5EF4-FFF2-40B4-BE49-F238E27FC236}">
                <a16:creationId xmlns:a16="http://schemas.microsoft.com/office/drawing/2014/main" id="{4B17C057-F894-4780-B096-17B27B08D790}"/>
              </a:ext>
            </a:extLst>
          </p:cNvPr>
          <p:cNvSpPr/>
          <p:nvPr/>
        </p:nvSpPr>
        <p:spPr>
          <a:xfrm>
            <a:off x="3123019" y="43587871"/>
            <a:ext cx="29996872" cy="1569660"/>
          </a:xfrm>
          <a:prstGeom prst="rect">
            <a:avLst/>
          </a:prstGeom>
        </p:spPr>
        <p:txBody>
          <a:bodyPr wrap="square">
            <a:spAutoFit/>
          </a:bodyPr>
          <a:lstStyle/>
          <a:p>
            <a:r>
              <a:rPr lang="en-US" altLang="ja-JP" sz="9600" b="1" dirty="0">
                <a:solidFill>
                  <a:srgbClr val="0000FF"/>
                </a:solidFill>
              </a:rPr>
              <a:t>5. Removal of Inappropriate Members of World Parliament</a:t>
            </a:r>
          </a:p>
        </p:txBody>
      </p:sp>
      <p:sp>
        <p:nvSpPr>
          <p:cNvPr id="8" name="テキスト ボックス 7">
            <a:extLst>
              <a:ext uri="{FF2B5EF4-FFF2-40B4-BE49-F238E27FC236}">
                <a16:creationId xmlns:a16="http://schemas.microsoft.com/office/drawing/2014/main" id="{68E57227-A090-4BCD-9932-3D0C32D14709}"/>
              </a:ext>
            </a:extLst>
          </p:cNvPr>
          <p:cNvSpPr txBox="1"/>
          <p:nvPr/>
        </p:nvSpPr>
        <p:spPr>
          <a:xfrm>
            <a:off x="2696829" y="45463606"/>
            <a:ext cx="31759742" cy="2308324"/>
          </a:xfrm>
          <a:prstGeom prst="rect">
            <a:avLst/>
          </a:prstGeom>
          <a:noFill/>
        </p:spPr>
        <p:txBody>
          <a:bodyPr wrap="square" rtlCol="0">
            <a:spAutoFit/>
          </a:bodyPr>
          <a:lstStyle/>
          <a:p>
            <a:r>
              <a:rPr lang="en-US" altLang="ja-JP" sz="7200" dirty="0"/>
              <a:t>Basically, members of World Parliament are 1,000.  They can participate in the session of the Parliament.  </a:t>
            </a:r>
          </a:p>
        </p:txBody>
      </p:sp>
      <p:sp>
        <p:nvSpPr>
          <p:cNvPr id="9" name="四角形: 角を丸くする 8">
            <a:extLst>
              <a:ext uri="{FF2B5EF4-FFF2-40B4-BE49-F238E27FC236}">
                <a16:creationId xmlns:a16="http://schemas.microsoft.com/office/drawing/2014/main" id="{1B599594-A0FD-4344-9D73-E3C6A8DEA852}"/>
              </a:ext>
            </a:extLst>
          </p:cNvPr>
          <p:cNvSpPr/>
          <p:nvPr/>
        </p:nvSpPr>
        <p:spPr>
          <a:xfrm>
            <a:off x="4030934" y="14528486"/>
            <a:ext cx="28144244" cy="169728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Figure 3. An Example of World Federation</a:t>
            </a:r>
            <a:r>
              <a:rPr lang="en-US" altLang="ja-JP" dirty="0">
                <a:solidFill>
                  <a:srgbClr val="FF0000"/>
                </a:solidFill>
              </a:rPr>
              <a:t>?</a:t>
            </a:r>
            <a:endParaRPr lang="en-US" dirty="0">
              <a:solidFill>
                <a:srgbClr val="FF0000"/>
              </a:solidFill>
            </a:endParaRPr>
          </a:p>
        </p:txBody>
      </p:sp>
      <p:pic>
        <p:nvPicPr>
          <p:cNvPr id="11" name="図 10">
            <a:extLst>
              <a:ext uri="{FF2B5EF4-FFF2-40B4-BE49-F238E27FC236}">
                <a16:creationId xmlns:a16="http://schemas.microsoft.com/office/drawing/2014/main" id="{DF251265-6C0C-4CB1-8D21-43DBDD128CB8}"/>
              </a:ext>
            </a:extLst>
          </p:cNvPr>
          <p:cNvPicPr>
            <a:picLocks noChangeAspect="1"/>
          </p:cNvPicPr>
          <p:nvPr/>
        </p:nvPicPr>
        <p:blipFill>
          <a:blip r:embed="rId2"/>
          <a:stretch>
            <a:fillRect/>
          </a:stretch>
        </p:blipFill>
        <p:spPr>
          <a:xfrm>
            <a:off x="4982319" y="16835440"/>
            <a:ext cx="26241474" cy="26241474"/>
          </a:xfrm>
          <a:prstGeom prst="rect">
            <a:avLst/>
          </a:prstGeom>
        </p:spPr>
      </p:pic>
    </p:spTree>
    <p:extLst>
      <p:ext uri="{BB962C8B-B14F-4D97-AF65-F5344CB8AC3E}">
        <p14:creationId xmlns:p14="http://schemas.microsoft.com/office/powerpoint/2010/main" val="52934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3C0AEA-FF77-43EE-BC32-63F69E567162}"/>
              </a:ext>
            </a:extLst>
          </p:cNvPr>
          <p:cNvSpPr>
            <a:spLocks noGrp="1"/>
          </p:cNvSpPr>
          <p:nvPr>
            <p:ph type="sldNum" sz="quarter" idx="12"/>
          </p:nvPr>
        </p:nvSpPr>
        <p:spPr/>
        <p:txBody>
          <a:bodyPr/>
          <a:lstStyle/>
          <a:p>
            <a:fld id="{654DB6B2-9E5C-4BA2-847C-367EC201CA58}" type="slidenum">
              <a:rPr kumimoji="1" lang="ja-JP" altLang="en-US" smtClean="0"/>
              <a:t>6</a:t>
            </a:fld>
            <a:endParaRPr kumimoji="1" lang="ja-JP" altLang="en-US" dirty="0"/>
          </a:p>
        </p:txBody>
      </p:sp>
      <p:sp>
        <p:nvSpPr>
          <p:cNvPr id="3" name="テキスト ボックス 2">
            <a:extLst>
              <a:ext uri="{FF2B5EF4-FFF2-40B4-BE49-F238E27FC236}">
                <a16:creationId xmlns:a16="http://schemas.microsoft.com/office/drawing/2014/main" id="{0F7D5D06-425D-44D3-AA1D-7E0C15BD0717}"/>
              </a:ext>
            </a:extLst>
          </p:cNvPr>
          <p:cNvSpPr txBox="1"/>
          <p:nvPr/>
        </p:nvSpPr>
        <p:spPr>
          <a:xfrm>
            <a:off x="4349528" y="4784269"/>
            <a:ext cx="184731" cy="1538883"/>
          </a:xfrm>
          <a:prstGeom prst="rect">
            <a:avLst/>
          </a:prstGeom>
          <a:noFill/>
        </p:spPr>
        <p:txBody>
          <a:bodyPr wrap="none" rtlCol="0">
            <a:spAutoFit/>
          </a:bodyPr>
          <a:lstStyle/>
          <a:p>
            <a:endParaRPr lang="en-US" dirty="0"/>
          </a:p>
        </p:txBody>
      </p:sp>
      <p:sp>
        <p:nvSpPr>
          <p:cNvPr id="6" name="テキスト ボックス 5">
            <a:extLst>
              <a:ext uri="{FF2B5EF4-FFF2-40B4-BE49-F238E27FC236}">
                <a16:creationId xmlns:a16="http://schemas.microsoft.com/office/drawing/2014/main" id="{22CCAD11-6273-4B9A-B745-FEF241B77A71}"/>
              </a:ext>
            </a:extLst>
          </p:cNvPr>
          <p:cNvSpPr txBox="1"/>
          <p:nvPr/>
        </p:nvSpPr>
        <p:spPr>
          <a:xfrm>
            <a:off x="1926429" y="1355631"/>
            <a:ext cx="32480579" cy="46628149"/>
          </a:xfrm>
          <a:prstGeom prst="rect">
            <a:avLst/>
          </a:prstGeom>
          <a:noFill/>
        </p:spPr>
        <p:txBody>
          <a:bodyPr wrap="square" rtlCol="0">
            <a:spAutoFit/>
          </a:bodyPr>
          <a:lstStyle/>
          <a:p>
            <a:r>
              <a:rPr lang="en-US" altLang="ja-JP" sz="7200" dirty="0"/>
              <a:t>On the other hand, each country can register members three times as many as its seats (Hereafter, this is mentioned as  Registered Member.).  For example, if the seats of a country are 10, the country can register 30 members.   From among these 30 members, they can send 10 delegates. </a:t>
            </a:r>
            <a:endParaRPr lang="en-US" sz="7200" dirty="0"/>
          </a:p>
          <a:p>
            <a:r>
              <a:rPr lang="en-US" sz="7200" dirty="0"/>
              <a:t>	The most important feature  of this World Parliament is the system to remove  inappropriate members that is shown in the Figure 4.</a:t>
            </a:r>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r>
              <a:rPr lang="en-US" sz="7200" dirty="0"/>
              <a:t>When a registered member demands the removal of another registered member, the registered member who demands the removal shall send a document of the demand with her or his name and clearly specified reason to the President of the World Parliament.  The document shall be considered by the Board of Directors and shall be published on the website and in other publications of the World Party.  If the demand of removal reach 10 percent of total number of votes of all the registered members, the Board of Directors shall send, by the name of the President, a notice to each registered member.  In the next step, if each registered member objects to the removal of the member, she or he shall send the document of objection to the President.  If this objections reach more than half of the votes of registered members within 1 year from the notice by the President, the registered member is not removed.  Otherwise, the  registered member shall be removed even if the </a:t>
            </a:r>
            <a:r>
              <a:rPr lang="en-US" sz="7200"/>
              <a:t>demand for </a:t>
            </a:r>
            <a:r>
              <a:rPr lang="en-US" sz="7200" dirty="0"/>
              <a:t>removal is 10% of the registered members.</a:t>
            </a:r>
            <a:endParaRPr lang="en-US" dirty="0"/>
          </a:p>
        </p:txBody>
      </p:sp>
      <p:sp>
        <p:nvSpPr>
          <p:cNvPr id="19" name="四角形: 角を丸くする 18">
            <a:extLst>
              <a:ext uri="{FF2B5EF4-FFF2-40B4-BE49-F238E27FC236}">
                <a16:creationId xmlns:a16="http://schemas.microsoft.com/office/drawing/2014/main" id="{72B7F8AF-BA10-40E2-86ED-4B8B2726BD6D}"/>
              </a:ext>
            </a:extLst>
          </p:cNvPr>
          <p:cNvSpPr/>
          <p:nvPr/>
        </p:nvSpPr>
        <p:spPr>
          <a:xfrm>
            <a:off x="4290771" y="8617984"/>
            <a:ext cx="28144244" cy="169728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Figure 4. Removal of Inappropriate Members</a:t>
            </a:r>
          </a:p>
        </p:txBody>
      </p:sp>
      <p:sp>
        <p:nvSpPr>
          <p:cNvPr id="5" name="四角形: 角を丸くする 4">
            <a:extLst>
              <a:ext uri="{FF2B5EF4-FFF2-40B4-BE49-F238E27FC236}">
                <a16:creationId xmlns:a16="http://schemas.microsoft.com/office/drawing/2014/main" id="{F5035065-89F0-42B0-9C37-B3D237D1149B}"/>
              </a:ext>
            </a:extLst>
          </p:cNvPr>
          <p:cNvSpPr/>
          <p:nvPr/>
        </p:nvSpPr>
        <p:spPr>
          <a:xfrm>
            <a:off x="7663882" y="11158505"/>
            <a:ext cx="19456288" cy="2832817"/>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88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Registered Members Are 1,000</a:t>
            </a:r>
            <a:endParaRPr lang="en-US" sz="8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四角形: 角を丸くする 21">
            <a:extLst>
              <a:ext uri="{FF2B5EF4-FFF2-40B4-BE49-F238E27FC236}">
                <a16:creationId xmlns:a16="http://schemas.microsoft.com/office/drawing/2014/main" id="{EC09690E-144A-4472-83AE-497872B99CFC}"/>
              </a:ext>
            </a:extLst>
          </p:cNvPr>
          <p:cNvSpPr/>
          <p:nvPr/>
        </p:nvSpPr>
        <p:spPr>
          <a:xfrm>
            <a:off x="6699479" y="17162445"/>
            <a:ext cx="21385094" cy="4903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100 Registered Members Demand the Removal of a Registered Member</a:t>
            </a:r>
            <a:endParaRPr lang="en-US" sz="8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 name="四角形: 角を丸くする 22">
            <a:extLst>
              <a:ext uri="{FF2B5EF4-FFF2-40B4-BE49-F238E27FC236}">
                <a16:creationId xmlns:a16="http://schemas.microsoft.com/office/drawing/2014/main" id="{1948180D-EFE1-481D-8A1A-5EE18877BB79}"/>
              </a:ext>
            </a:extLst>
          </p:cNvPr>
          <p:cNvSpPr/>
          <p:nvPr/>
        </p:nvSpPr>
        <p:spPr>
          <a:xfrm>
            <a:off x="3932068" y="24985245"/>
            <a:ext cx="14506939" cy="760970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If the objection to the removal is 500 or less, the Registered Member is Removed.</a:t>
            </a:r>
            <a:endParaRPr lang="en-US" dirty="0"/>
          </a:p>
          <a:p>
            <a:pPr algn="ctr">
              <a:spcAft>
                <a:spcPts val="0"/>
              </a:spcAft>
            </a:pPr>
            <a:endParaRPr lang="en-US" sz="8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四角形: 角を丸くする 23">
            <a:extLst>
              <a:ext uri="{FF2B5EF4-FFF2-40B4-BE49-F238E27FC236}">
                <a16:creationId xmlns:a16="http://schemas.microsoft.com/office/drawing/2014/main" id="{14C7BD70-EA8E-4DA0-B018-1A3BA8793937}"/>
              </a:ext>
            </a:extLst>
          </p:cNvPr>
          <p:cNvSpPr/>
          <p:nvPr/>
        </p:nvSpPr>
        <p:spPr>
          <a:xfrm>
            <a:off x="19515827" y="25107771"/>
            <a:ext cx="13814361" cy="7609707"/>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If the objection to the removal is 501 or more, the Registered Member is not Removed.</a:t>
            </a:r>
            <a:endParaRPr lang="en-US" dirty="0"/>
          </a:p>
          <a:p>
            <a:pPr algn="ctr">
              <a:spcAft>
                <a:spcPts val="0"/>
              </a:spcAft>
            </a:pPr>
            <a:endParaRPr lang="en-US" sz="8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矢印: 下 24">
            <a:extLst>
              <a:ext uri="{FF2B5EF4-FFF2-40B4-BE49-F238E27FC236}">
                <a16:creationId xmlns:a16="http://schemas.microsoft.com/office/drawing/2014/main" id="{5E860C6D-AB35-4ACD-8D51-5B45E92380FD}"/>
              </a:ext>
            </a:extLst>
          </p:cNvPr>
          <p:cNvSpPr/>
          <p:nvPr/>
        </p:nvSpPr>
        <p:spPr>
          <a:xfrm>
            <a:off x="15582581" y="14801059"/>
            <a:ext cx="2344912" cy="1703618"/>
          </a:xfrm>
          <a:prstGeom prst="downArrow">
            <a:avLst/>
          </a:prstGeom>
          <a:solidFill>
            <a:srgbClr val="0000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矢印: 下 25">
            <a:extLst>
              <a:ext uri="{FF2B5EF4-FFF2-40B4-BE49-F238E27FC236}">
                <a16:creationId xmlns:a16="http://schemas.microsoft.com/office/drawing/2014/main" id="{C612E543-5659-47E3-B651-304107978DAC}"/>
              </a:ext>
            </a:extLst>
          </p:cNvPr>
          <p:cNvSpPr/>
          <p:nvPr/>
        </p:nvSpPr>
        <p:spPr>
          <a:xfrm>
            <a:off x="10013082" y="22723221"/>
            <a:ext cx="2344912" cy="1726779"/>
          </a:xfrm>
          <a:prstGeom prst="downArrow">
            <a:avLst/>
          </a:prstGeom>
          <a:solidFill>
            <a:srgbClr val="0000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矢印: 下 26">
            <a:extLst>
              <a:ext uri="{FF2B5EF4-FFF2-40B4-BE49-F238E27FC236}">
                <a16:creationId xmlns:a16="http://schemas.microsoft.com/office/drawing/2014/main" id="{D7320C97-B7A6-4AAE-8EB0-F40F752FE5C0}"/>
              </a:ext>
            </a:extLst>
          </p:cNvPr>
          <p:cNvSpPr/>
          <p:nvPr/>
        </p:nvSpPr>
        <p:spPr>
          <a:xfrm>
            <a:off x="22675664" y="22776403"/>
            <a:ext cx="2344912" cy="1703618"/>
          </a:xfrm>
          <a:prstGeom prst="downArrow">
            <a:avLst/>
          </a:prstGeom>
          <a:solidFill>
            <a:srgbClr val="0000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12141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54DB6B2-9E5C-4BA2-847C-367EC201CA58}" type="slidenum">
              <a:rPr kumimoji="1" lang="ja-JP" altLang="en-US" smtClean="0"/>
              <a:t>7</a:t>
            </a:fld>
            <a:endParaRPr kumimoji="1" lang="ja-JP" altLang="en-US" dirty="0"/>
          </a:p>
        </p:txBody>
      </p:sp>
      <p:sp>
        <p:nvSpPr>
          <p:cNvPr id="2" name="テキスト ボックス 1">
            <a:extLst>
              <a:ext uri="{FF2B5EF4-FFF2-40B4-BE49-F238E27FC236}">
                <a16:creationId xmlns:a16="http://schemas.microsoft.com/office/drawing/2014/main" id="{FE172D56-CE0F-4FD2-BE91-24CA80667FE7}"/>
              </a:ext>
            </a:extLst>
          </p:cNvPr>
          <p:cNvSpPr txBox="1"/>
          <p:nvPr/>
        </p:nvSpPr>
        <p:spPr>
          <a:xfrm>
            <a:off x="2917689" y="2272608"/>
            <a:ext cx="31444895" cy="13388280"/>
          </a:xfrm>
          <a:prstGeom prst="rect">
            <a:avLst/>
          </a:prstGeom>
          <a:noFill/>
        </p:spPr>
        <p:txBody>
          <a:bodyPr wrap="square" rtlCol="0">
            <a:spAutoFit/>
          </a:bodyPr>
          <a:lstStyle/>
          <a:p>
            <a:r>
              <a:rPr lang="en-US" sz="7200" dirty="0"/>
              <a:t>For example, suppose the registered members are 1,000, and 100 registered members demand the removal of a registered member.  It is shown in the Figure 4.  In this case, within 1 year from the notice, if 501 or more registered members object to the removal, she or he needs not be removed.  If 500 or less registered members object to the removal, she or he shall be removed.  So, a member may be removed even if the demand of removal come from only 10% of registered members. These process can be implemented through the Internet.  Namely, removal of some members can be implemented without holding the World Parliament.</a:t>
            </a:r>
          </a:p>
          <a:p>
            <a:r>
              <a:rPr lang="en-US" sz="7200" dirty="0"/>
              <a:t>	So, only 10 members may remain.  </a:t>
            </a:r>
            <a:r>
              <a:rPr lang="en-US" altLang="ja-JP" sz="7200" dirty="0"/>
              <a:t>But </a:t>
            </a:r>
            <a:r>
              <a:rPr lang="en-US" sz="7200" dirty="0"/>
              <a:t>the remaining members will get the support of people in the world.  So, this will make the World Parliament the supreme authority in the world politics.</a:t>
            </a:r>
          </a:p>
        </p:txBody>
      </p:sp>
      <p:sp>
        <p:nvSpPr>
          <p:cNvPr id="5" name="テキスト ボックス 4">
            <a:extLst>
              <a:ext uri="{FF2B5EF4-FFF2-40B4-BE49-F238E27FC236}">
                <a16:creationId xmlns:a16="http://schemas.microsoft.com/office/drawing/2014/main" id="{68BD9FFF-577B-4199-B304-E52447A40240}"/>
              </a:ext>
            </a:extLst>
          </p:cNvPr>
          <p:cNvSpPr txBox="1"/>
          <p:nvPr/>
        </p:nvSpPr>
        <p:spPr>
          <a:xfrm>
            <a:off x="2948856" y="18747067"/>
            <a:ext cx="32206519" cy="12280285"/>
          </a:xfrm>
          <a:prstGeom prst="rect">
            <a:avLst/>
          </a:prstGeom>
          <a:noFill/>
        </p:spPr>
        <p:txBody>
          <a:bodyPr wrap="square" rtlCol="0">
            <a:spAutoFit/>
          </a:bodyPr>
          <a:lstStyle/>
          <a:p>
            <a:pPr algn="just"/>
            <a:r>
              <a:rPr lang="en-US" altLang="ja-JP" sz="7200" dirty="0"/>
              <a:t>What is the fundamental cause of war?  In a word, it is the lack of</a:t>
            </a:r>
            <a:r>
              <a:rPr lang="ja-JP" altLang="en-US" sz="7200" dirty="0"/>
              <a:t> </a:t>
            </a:r>
            <a:r>
              <a:rPr lang="en-US" altLang="ja-JP" sz="7200" dirty="0"/>
              <a:t>love.  As written above, Islamic State was born after the death of leaders Saddam Hussein of Iraq and Muammar Gaddafi of Libya.  They were attacked without the approval of United Nations.  This policy was based on the imperialism of USA.  Namely, USA wants to rule the world without respecting the United Nations.</a:t>
            </a:r>
          </a:p>
          <a:p>
            <a:pPr algn="just"/>
            <a:r>
              <a:rPr lang="en-US" altLang="ja-JP" sz="7200" dirty="0"/>
              <a:t>	So we need love in the world politics.  How can we establish the politics with love in the world politics?  First of all, we must recognize that no matter how the science develops, we must get old and die and there are woman and man in this world.  So, if we want to be happy, we must build a healthy woman-man relation and have a healthy family relation.  If we have this mind, we can have love in the world politics.</a:t>
            </a:r>
          </a:p>
        </p:txBody>
      </p:sp>
      <p:sp>
        <p:nvSpPr>
          <p:cNvPr id="6" name="正方形/長方形 5">
            <a:extLst>
              <a:ext uri="{FF2B5EF4-FFF2-40B4-BE49-F238E27FC236}">
                <a16:creationId xmlns:a16="http://schemas.microsoft.com/office/drawing/2014/main" id="{0836C86E-0D41-4A9C-8BF8-0CCB657C91CA}"/>
              </a:ext>
            </a:extLst>
          </p:cNvPr>
          <p:cNvSpPr/>
          <p:nvPr/>
        </p:nvSpPr>
        <p:spPr>
          <a:xfrm>
            <a:off x="2984309" y="16179385"/>
            <a:ext cx="28523990" cy="1569660"/>
          </a:xfrm>
          <a:prstGeom prst="rect">
            <a:avLst/>
          </a:prstGeom>
        </p:spPr>
        <p:txBody>
          <a:bodyPr wrap="square">
            <a:spAutoFit/>
          </a:bodyPr>
          <a:lstStyle/>
          <a:p>
            <a:r>
              <a:rPr lang="en-US" altLang="ja-JP" sz="9600" b="1" dirty="0">
                <a:solidFill>
                  <a:srgbClr val="0000FF"/>
                </a:solidFill>
              </a:rPr>
              <a:t>6. We Need Love in the World</a:t>
            </a:r>
          </a:p>
        </p:txBody>
      </p:sp>
      <p:sp>
        <p:nvSpPr>
          <p:cNvPr id="3" name="テキスト ボックス 2">
            <a:extLst>
              <a:ext uri="{FF2B5EF4-FFF2-40B4-BE49-F238E27FC236}">
                <a16:creationId xmlns:a16="http://schemas.microsoft.com/office/drawing/2014/main" id="{05789A64-F9DB-410F-BF25-A186BA367B90}"/>
              </a:ext>
            </a:extLst>
          </p:cNvPr>
          <p:cNvSpPr txBox="1"/>
          <p:nvPr/>
        </p:nvSpPr>
        <p:spPr>
          <a:xfrm>
            <a:off x="2588737" y="34287792"/>
            <a:ext cx="32547616" cy="10064294"/>
          </a:xfrm>
          <a:prstGeom prst="rect">
            <a:avLst/>
          </a:prstGeom>
          <a:noFill/>
        </p:spPr>
        <p:txBody>
          <a:bodyPr wrap="square" rtlCol="0">
            <a:spAutoFit/>
          </a:bodyPr>
          <a:lstStyle/>
          <a:p>
            <a:r>
              <a:rPr lang="en-US" altLang="ja-JP" sz="7200" dirty="0"/>
              <a:t>It seems that there are two classes in this world.  One class rules another class.  For example, In USA, it is said that people whose income is top one percent get 20 % of income of country as a whole.  As a result, there is a result of survey that only 8 people owns assets</a:t>
            </a:r>
            <a:r>
              <a:rPr lang="ja-JP" altLang="en-US" sz="7200" dirty="0"/>
              <a:t> </a:t>
            </a:r>
            <a:r>
              <a:rPr lang="en-US" altLang="ja-JP" sz="7200" dirty="0"/>
              <a:t>that</a:t>
            </a:r>
            <a:r>
              <a:rPr lang="ja-JP" altLang="en-US" sz="7200" dirty="0"/>
              <a:t> </a:t>
            </a:r>
            <a:r>
              <a:rPr lang="en-US" altLang="ja-JP" sz="7200" dirty="0"/>
              <a:t>are</a:t>
            </a:r>
            <a:r>
              <a:rPr lang="ja-JP" altLang="en-US" sz="7200" dirty="0"/>
              <a:t> </a:t>
            </a:r>
            <a:r>
              <a:rPr lang="en-US" altLang="ja-JP" sz="7200" dirty="0"/>
              <a:t>same</a:t>
            </a:r>
            <a:r>
              <a:rPr lang="ja-JP" altLang="en-US" sz="7200" dirty="0"/>
              <a:t> </a:t>
            </a:r>
            <a:r>
              <a:rPr lang="en-US" altLang="ja-JP" sz="7200" dirty="0"/>
              <a:t>as</a:t>
            </a:r>
            <a:r>
              <a:rPr lang="ja-JP" altLang="en-US" sz="7200" dirty="0"/>
              <a:t> </a:t>
            </a:r>
            <a:r>
              <a:rPr lang="en-US" altLang="ja-JP" sz="7200" dirty="0"/>
              <a:t>all</a:t>
            </a:r>
            <a:r>
              <a:rPr lang="ja-JP" altLang="en-US" sz="7200" dirty="0"/>
              <a:t> </a:t>
            </a:r>
            <a:r>
              <a:rPr lang="en-US" altLang="ja-JP" sz="7200" dirty="0"/>
              <a:t>the</a:t>
            </a:r>
            <a:r>
              <a:rPr lang="ja-JP" altLang="en-US" sz="7200" dirty="0"/>
              <a:t> </a:t>
            </a:r>
            <a:r>
              <a:rPr lang="en-US" altLang="ja-JP" sz="7200" dirty="0"/>
              <a:t>assets</a:t>
            </a:r>
            <a:r>
              <a:rPr lang="ja-JP" altLang="en-US" sz="7200" dirty="0"/>
              <a:t> </a:t>
            </a:r>
            <a:r>
              <a:rPr lang="en-US" altLang="ja-JP" sz="7200" dirty="0"/>
              <a:t>of</a:t>
            </a:r>
            <a:r>
              <a:rPr lang="ja-JP" altLang="en-US" sz="7200" dirty="0"/>
              <a:t> </a:t>
            </a:r>
            <a:r>
              <a:rPr lang="en-US" altLang="ja-JP" sz="7200" dirty="0"/>
              <a:t>the poorest 50%</a:t>
            </a:r>
            <a:r>
              <a:rPr lang="ja-JP" altLang="en-US" sz="7200" dirty="0"/>
              <a:t> </a:t>
            </a:r>
            <a:r>
              <a:rPr lang="en-US" altLang="ja-JP" sz="7200" dirty="0"/>
              <a:t>of</a:t>
            </a:r>
            <a:r>
              <a:rPr lang="ja-JP" altLang="en-US" sz="7200" dirty="0"/>
              <a:t> </a:t>
            </a:r>
            <a:r>
              <a:rPr lang="en-US" altLang="ja-JP" sz="7200" dirty="0"/>
              <a:t>all</a:t>
            </a:r>
            <a:r>
              <a:rPr lang="ja-JP" altLang="en-US" sz="7200" dirty="0"/>
              <a:t> </a:t>
            </a:r>
            <a:r>
              <a:rPr lang="en-US" altLang="ja-JP" sz="7200" dirty="0"/>
              <a:t>the</a:t>
            </a:r>
            <a:r>
              <a:rPr lang="ja-JP" altLang="en-US" sz="7200" dirty="0"/>
              <a:t> </a:t>
            </a:r>
            <a:r>
              <a:rPr lang="en-US" altLang="ja-JP" sz="7200" dirty="0"/>
              <a:t>people</a:t>
            </a:r>
            <a:r>
              <a:rPr lang="ja-JP" altLang="en-US" sz="7200" dirty="0"/>
              <a:t> </a:t>
            </a:r>
            <a:r>
              <a:rPr lang="en-US" altLang="ja-JP" sz="7200" dirty="0"/>
              <a:t>in</a:t>
            </a:r>
            <a:r>
              <a:rPr lang="ja-JP" altLang="en-US" sz="7200" dirty="0"/>
              <a:t> </a:t>
            </a:r>
            <a:r>
              <a:rPr lang="en-US" altLang="ja-JP" sz="7200" dirty="0"/>
              <a:t>the</a:t>
            </a:r>
            <a:r>
              <a:rPr lang="ja-JP" altLang="en-US" sz="7200" dirty="0"/>
              <a:t> </a:t>
            </a:r>
            <a:r>
              <a:rPr lang="en-US" altLang="ja-JP" sz="7200" dirty="0"/>
              <a:t>world.  Thus, if this world is in the system of free competition and private ownership, assets are owned very unequally.  So we need a thought that makes the world better.  Namely, we need the concept of World Citizen.  Basically, we should understand a philosophy that the truly good thing shall become a common sense</a:t>
            </a:r>
            <a:r>
              <a:rPr lang="en-US" sz="7200" dirty="0"/>
              <a:t> .  </a:t>
            </a:r>
            <a:r>
              <a:rPr lang="en-US" altLang="ja-JP" sz="7200" dirty="0"/>
              <a:t>If we say something against a common sense we are laughed at.  </a:t>
            </a:r>
            <a:endParaRPr lang="en-US" sz="7200" dirty="0"/>
          </a:p>
        </p:txBody>
      </p:sp>
      <p:sp>
        <p:nvSpPr>
          <p:cNvPr id="7" name="正方形/長方形 6">
            <a:extLst>
              <a:ext uri="{FF2B5EF4-FFF2-40B4-BE49-F238E27FC236}">
                <a16:creationId xmlns:a16="http://schemas.microsoft.com/office/drawing/2014/main" id="{364F6561-1E8C-49EC-8B68-6A6A878A96A2}"/>
              </a:ext>
            </a:extLst>
          </p:cNvPr>
          <p:cNvSpPr/>
          <p:nvPr/>
        </p:nvSpPr>
        <p:spPr>
          <a:xfrm>
            <a:off x="3486612" y="31872742"/>
            <a:ext cx="30307047" cy="1569660"/>
          </a:xfrm>
          <a:prstGeom prst="rect">
            <a:avLst/>
          </a:prstGeom>
        </p:spPr>
        <p:txBody>
          <a:bodyPr wrap="square">
            <a:spAutoFit/>
          </a:bodyPr>
          <a:lstStyle/>
          <a:p>
            <a:r>
              <a:rPr lang="en-US" altLang="ja-JP" sz="9600" b="1" dirty="0">
                <a:solidFill>
                  <a:srgbClr val="0000FF"/>
                </a:solidFill>
              </a:rPr>
              <a:t>7. The Truly Good Thing Shall Become a Common Sense</a:t>
            </a:r>
          </a:p>
        </p:txBody>
      </p:sp>
    </p:spTree>
    <p:extLst>
      <p:ext uri="{BB962C8B-B14F-4D97-AF65-F5344CB8AC3E}">
        <p14:creationId xmlns:p14="http://schemas.microsoft.com/office/powerpoint/2010/main" val="250177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54DB6B2-9E5C-4BA2-847C-367EC201CA58}" type="slidenum">
              <a:rPr kumimoji="1" lang="ja-JP" altLang="en-US" smtClean="0"/>
              <a:t>8</a:t>
            </a:fld>
            <a:endParaRPr kumimoji="1" lang="ja-JP" altLang="en-US" dirty="0"/>
          </a:p>
        </p:txBody>
      </p:sp>
      <p:pic>
        <p:nvPicPr>
          <p:cNvPr id="16" name="図 15">
            <a:extLst>
              <a:ext uri="{FF2B5EF4-FFF2-40B4-BE49-F238E27FC236}">
                <a16:creationId xmlns:a16="http://schemas.microsoft.com/office/drawing/2014/main" id="{EBF45BA1-F632-4CEE-92A2-AFBEADEC0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5360" y="12465601"/>
            <a:ext cx="12480909" cy="8820329"/>
          </a:xfrm>
          <a:prstGeom prst="rect">
            <a:avLst/>
          </a:prstGeom>
        </p:spPr>
      </p:pic>
      <p:sp>
        <p:nvSpPr>
          <p:cNvPr id="18" name="テキスト ボックス 17">
            <a:extLst>
              <a:ext uri="{FF2B5EF4-FFF2-40B4-BE49-F238E27FC236}">
                <a16:creationId xmlns:a16="http://schemas.microsoft.com/office/drawing/2014/main" id="{263940C3-45E4-404C-BC16-8F03637D6C3D}"/>
              </a:ext>
            </a:extLst>
          </p:cNvPr>
          <p:cNvSpPr txBox="1"/>
          <p:nvPr/>
        </p:nvSpPr>
        <p:spPr>
          <a:xfrm>
            <a:off x="2910935" y="35250797"/>
            <a:ext cx="31481063" cy="12280285"/>
          </a:xfrm>
          <a:prstGeom prst="rect">
            <a:avLst/>
          </a:prstGeom>
          <a:noFill/>
        </p:spPr>
        <p:txBody>
          <a:bodyPr wrap="square" rtlCol="0">
            <a:spAutoFit/>
          </a:bodyPr>
          <a:lstStyle/>
          <a:p>
            <a:r>
              <a:rPr lang="en-US" sz="8800" b="1" dirty="0">
                <a:solidFill>
                  <a:srgbClr val="0000FF"/>
                </a:solidFill>
              </a:rPr>
              <a:t>Logo of World Party has been registered with Japan Patent Office.  Dark blue of background means the universe.  Blue circle means the earth.  Green circle means the life on the earth.  World Party Bangladesh was founded on 31 October 2018, and Mr. Md Mahmudul Hasan became the First President of World Party Bangladesh.  World Party India was founded on 15 August 2019.  Dr. Lalit Kumar became the First President of World Party India.</a:t>
            </a:r>
          </a:p>
          <a:p>
            <a:r>
              <a:rPr lang="en-US" sz="8800" b="1" dirty="0">
                <a:solidFill>
                  <a:srgbClr val="0000FF"/>
                </a:solidFill>
              </a:rPr>
              <a:t>They may stand for the next election of Bangladeshi Parliament Indian Parliament.</a:t>
            </a:r>
          </a:p>
        </p:txBody>
      </p:sp>
      <p:pic>
        <p:nvPicPr>
          <p:cNvPr id="15" name="図 14">
            <a:extLst>
              <a:ext uri="{FF2B5EF4-FFF2-40B4-BE49-F238E27FC236}">
                <a16:creationId xmlns:a16="http://schemas.microsoft.com/office/drawing/2014/main" id="{24888DD0-A36F-4F82-B365-B7CBA391B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30486" y="12465602"/>
            <a:ext cx="12475160" cy="8820329"/>
          </a:xfrm>
          <a:prstGeom prst="rect">
            <a:avLst/>
          </a:prstGeom>
        </p:spPr>
      </p:pic>
      <p:sp>
        <p:nvSpPr>
          <p:cNvPr id="17" name="テキスト ボックス 16">
            <a:extLst>
              <a:ext uri="{FF2B5EF4-FFF2-40B4-BE49-F238E27FC236}">
                <a16:creationId xmlns:a16="http://schemas.microsoft.com/office/drawing/2014/main" id="{A38117DA-3951-4EF4-8BDC-3195C42A58DE}"/>
              </a:ext>
            </a:extLst>
          </p:cNvPr>
          <p:cNvSpPr txBox="1"/>
          <p:nvPr/>
        </p:nvSpPr>
        <p:spPr>
          <a:xfrm>
            <a:off x="4614154" y="21369603"/>
            <a:ext cx="28082242" cy="2985433"/>
          </a:xfrm>
          <a:prstGeom prst="rect">
            <a:avLst/>
          </a:prstGeom>
          <a:noFill/>
        </p:spPr>
        <p:txBody>
          <a:bodyPr wrap="square" rtlCol="0">
            <a:spAutoFit/>
          </a:bodyPr>
          <a:lstStyle/>
          <a:p>
            <a:r>
              <a:rPr lang="en-US" dirty="0"/>
              <a:t>            World Party                         World Party Bangladesh</a:t>
            </a:r>
          </a:p>
          <a:p>
            <a:r>
              <a:rPr lang="en-US" dirty="0"/>
              <a:t>       World Party Japan</a:t>
            </a:r>
          </a:p>
        </p:txBody>
      </p:sp>
      <p:sp>
        <p:nvSpPr>
          <p:cNvPr id="20" name="テキスト ボックス 19">
            <a:extLst>
              <a:ext uri="{FF2B5EF4-FFF2-40B4-BE49-F238E27FC236}">
                <a16:creationId xmlns:a16="http://schemas.microsoft.com/office/drawing/2014/main" id="{40EFED32-FDB5-44C8-A233-FEF2DB2B2B5B}"/>
              </a:ext>
            </a:extLst>
          </p:cNvPr>
          <p:cNvSpPr txBox="1"/>
          <p:nvPr/>
        </p:nvSpPr>
        <p:spPr>
          <a:xfrm>
            <a:off x="6725792" y="10367455"/>
            <a:ext cx="21530392" cy="1538883"/>
          </a:xfrm>
          <a:prstGeom prst="rect">
            <a:avLst/>
          </a:prstGeom>
          <a:noFill/>
        </p:spPr>
        <p:txBody>
          <a:bodyPr wrap="square" rtlCol="0">
            <a:spAutoFit/>
          </a:bodyPr>
          <a:lstStyle/>
          <a:p>
            <a:pPr algn="ctr"/>
            <a:r>
              <a:rPr lang="en-US" b="1" dirty="0">
                <a:solidFill>
                  <a:srgbClr val="FF0000"/>
                </a:solidFill>
              </a:rPr>
              <a:t>Flags of Branches of World Party</a:t>
            </a:r>
          </a:p>
        </p:txBody>
      </p:sp>
      <p:sp>
        <p:nvSpPr>
          <p:cNvPr id="10" name="テキスト ボックス 9">
            <a:extLst>
              <a:ext uri="{FF2B5EF4-FFF2-40B4-BE49-F238E27FC236}">
                <a16:creationId xmlns:a16="http://schemas.microsoft.com/office/drawing/2014/main" id="{E2F76181-4833-42F3-B24D-555A96D8E5D3}"/>
              </a:ext>
            </a:extLst>
          </p:cNvPr>
          <p:cNvSpPr txBox="1"/>
          <p:nvPr/>
        </p:nvSpPr>
        <p:spPr>
          <a:xfrm flipH="1">
            <a:off x="2362524" y="2057473"/>
            <a:ext cx="31481063" cy="8186857"/>
          </a:xfrm>
          <a:prstGeom prst="rect">
            <a:avLst/>
          </a:prstGeom>
          <a:noFill/>
        </p:spPr>
        <p:txBody>
          <a:bodyPr wrap="square" rtlCol="0">
            <a:spAutoFit/>
          </a:bodyPr>
          <a:lstStyle/>
          <a:p>
            <a:pPr algn="just"/>
            <a:r>
              <a:rPr lang="en-US" altLang="ja-JP" sz="7200" dirty="0"/>
              <a:t>For example, we are laughed at if we say that we should use kerosene lamp</a:t>
            </a:r>
            <a:r>
              <a:rPr lang="ja-JP" altLang="en-US" sz="7200" dirty="0"/>
              <a:t> </a:t>
            </a:r>
            <a:r>
              <a:rPr lang="en-US" altLang="ja-JP" sz="7200" dirty="0"/>
              <a:t>instead</a:t>
            </a:r>
            <a:r>
              <a:rPr lang="ja-JP" altLang="en-US" sz="7200" dirty="0"/>
              <a:t> </a:t>
            </a:r>
            <a:r>
              <a:rPr lang="en-US" altLang="ja-JP" sz="7200" dirty="0"/>
              <a:t>of electric light, we are laughed at if we say that we should ride cow or horse instead of motorcycle or car, we are laughed at if we say that Olympic Games and World Cup of Soccer should be abolished, we are laughed at if we say that the compulsory education should be abolished, etc.  Thus the truly good thing shall become a common sense.  So, the thought of World Citizen and the World Federation shall become a common sense in the future.</a:t>
            </a:r>
            <a:r>
              <a:rPr lang="en-US" dirty="0"/>
              <a:t> </a:t>
            </a:r>
          </a:p>
        </p:txBody>
      </p:sp>
      <p:pic>
        <p:nvPicPr>
          <p:cNvPr id="3" name="図 2">
            <a:extLst>
              <a:ext uri="{FF2B5EF4-FFF2-40B4-BE49-F238E27FC236}">
                <a16:creationId xmlns:a16="http://schemas.microsoft.com/office/drawing/2014/main" id="{22E2AE63-99B9-4A47-A3C4-0B3B31DBB456}"/>
              </a:ext>
            </a:extLst>
          </p:cNvPr>
          <p:cNvPicPr>
            <a:picLocks noChangeAspect="1"/>
          </p:cNvPicPr>
          <p:nvPr/>
        </p:nvPicPr>
        <p:blipFill>
          <a:blip r:embed="rId4"/>
          <a:stretch>
            <a:fillRect/>
          </a:stretch>
        </p:blipFill>
        <p:spPr>
          <a:xfrm>
            <a:off x="4161613" y="25178000"/>
            <a:ext cx="12475160" cy="7606805"/>
          </a:xfrm>
          <a:prstGeom prst="rect">
            <a:avLst/>
          </a:prstGeom>
        </p:spPr>
      </p:pic>
      <p:sp>
        <p:nvSpPr>
          <p:cNvPr id="12" name="テキスト ボックス 11">
            <a:extLst>
              <a:ext uri="{FF2B5EF4-FFF2-40B4-BE49-F238E27FC236}">
                <a16:creationId xmlns:a16="http://schemas.microsoft.com/office/drawing/2014/main" id="{CA970623-0A40-49A6-AA46-4DB1F1EAEF13}"/>
              </a:ext>
            </a:extLst>
          </p:cNvPr>
          <p:cNvSpPr txBox="1"/>
          <p:nvPr/>
        </p:nvSpPr>
        <p:spPr>
          <a:xfrm>
            <a:off x="4161613" y="33495886"/>
            <a:ext cx="28082242" cy="1538883"/>
          </a:xfrm>
          <a:prstGeom prst="rect">
            <a:avLst/>
          </a:prstGeom>
          <a:noFill/>
        </p:spPr>
        <p:txBody>
          <a:bodyPr wrap="square" rtlCol="0">
            <a:spAutoFit/>
          </a:bodyPr>
          <a:lstStyle/>
          <a:p>
            <a:r>
              <a:rPr lang="en-US" dirty="0"/>
              <a:t>       World Party India          </a:t>
            </a:r>
          </a:p>
        </p:txBody>
      </p:sp>
    </p:spTree>
    <p:extLst>
      <p:ext uri="{BB962C8B-B14F-4D97-AF65-F5344CB8AC3E}">
        <p14:creationId xmlns:p14="http://schemas.microsoft.com/office/powerpoint/2010/main" val="192118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B8B3935-1444-471F-8741-C19113B18364}"/>
              </a:ext>
            </a:extLst>
          </p:cNvPr>
          <p:cNvSpPr>
            <a:spLocks noGrp="1"/>
          </p:cNvSpPr>
          <p:nvPr>
            <p:ph type="sldNum" sz="quarter" idx="12"/>
          </p:nvPr>
        </p:nvSpPr>
        <p:spPr/>
        <p:txBody>
          <a:bodyPr/>
          <a:lstStyle/>
          <a:p>
            <a:fld id="{654DB6B2-9E5C-4BA2-847C-367EC201CA58}" type="slidenum">
              <a:rPr kumimoji="1" lang="ja-JP" altLang="en-US" smtClean="0"/>
              <a:t>9</a:t>
            </a:fld>
            <a:endParaRPr kumimoji="1" lang="ja-JP" altLang="en-US" dirty="0"/>
          </a:p>
        </p:txBody>
      </p:sp>
      <p:sp>
        <p:nvSpPr>
          <p:cNvPr id="7" name="テキスト ボックス 6">
            <a:extLst>
              <a:ext uri="{FF2B5EF4-FFF2-40B4-BE49-F238E27FC236}">
                <a16:creationId xmlns:a16="http://schemas.microsoft.com/office/drawing/2014/main" id="{04138588-0659-4439-93D6-6286E0F0121F}"/>
              </a:ext>
            </a:extLst>
          </p:cNvPr>
          <p:cNvSpPr txBox="1"/>
          <p:nvPr/>
        </p:nvSpPr>
        <p:spPr>
          <a:xfrm>
            <a:off x="2686163" y="34385637"/>
            <a:ext cx="31059968" cy="13315725"/>
          </a:xfrm>
          <a:prstGeom prst="rect">
            <a:avLst/>
          </a:prstGeom>
          <a:noFill/>
        </p:spPr>
        <p:txBody>
          <a:bodyPr wrap="square" lIns="476786" tIns="238393" rIns="476786" bIns="238393" rtlCol="0">
            <a:spAutoFit/>
          </a:bodyPr>
          <a:lstStyle/>
          <a:p>
            <a:pPr algn="ctr"/>
            <a:r>
              <a:rPr lang="en-US" altLang="ja-JP" sz="10000" b="1" dirty="0">
                <a:solidFill>
                  <a:srgbClr val="FF0000"/>
                </a:solidFill>
              </a:rPr>
              <a:t>Three Principles of World Party</a:t>
            </a:r>
          </a:p>
          <a:p>
            <a:pPr algn="ctr"/>
            <a:endParaRPr lang="en-US" altLang="ja-JP" sz="3000" dirty="0"/>
          </a:p>
          <a:p>
            <a:pPr algn="just"/>
            <a:r>
              <a:rPr lang="en-US" altLang="ja-JP" sz="8800" b="1" dirty="0">
                <a:solidFill>
                  <a:srgbClr val="0000FF"/>
                </a:solidFill>
              </a:rPr>
              <a:t>            1. The first priority is the benefits of world as a whole or the benefits of society as a whole.  Benefits of party come after that.  If the world becomes better, our country will become better.  If our country becomes better, our life will become better.</a:t>
            </a:r>
          </a:p>
          <a:p>
            <a:r>
              <a:rPr lang="en-US" altLang="ja-JP" sz="8800" b="1" dirty="0">
                <a:solidFill>
                  <a:srgbClr val="0000FF"/>
                </a:solidFill>
              </a:rPr>
              <a:t>            2. There must not be lie with regard to the policy of World Party.</a:t>
            </a:r>
          </a:p>
          <a:p>
            <a:r>
              <a:rPr lang="en-US" altLang="ja-JP" sz="8800" b="1" dirty="0">
                <a:solidFill>
                  <a:srgbClr val="0000FF"/>
                </a:solidFill>
              </a:rPr>
              <a:t>            3. There must not be corruption in the World Party.  We must be strict with regard to fund.</a:t>
            </a:r>
          </a:p>
        </p:txBody>
      </p:sp>
      <p:sp>
        <p:nvSpPr>
          <p:cNvPr id="9" name="テキスト ボックス 8">
            <a:extLst>
              <a:ext uri="{FF2B5EF4-FFF2-40B4-BE49-F238E27FC236}">
                <a16:creationId xmlns:a16="http://schemas.microsoft.com/office/drawing/2014/main" id="{84715078-33B9-4525-9DA8-6E5B817DCFD7}"/>
              </a:ext>
            </a:extLst>
          </p:cNvPr>
          <p:cNvSpPr txBox="1"/>
          <p:nvPr/>
        </p:nvSpPr>
        <p:spPr>
          <a:xfrm>
            <a:off x="3386951" y="21078885"/>
            <a:ext cx="10558170" cy="4524315"/>
          </a:xfrm>
          <a:prstGeom prst="rect">
            <a:avLst/>
          </a:prstGeom>
          <a:noFill/>
        </p:spPr>
        <p:txBody>
          <a:bodyPr wrap="square" rtlCol="0">
            <a:spAutoFit/>
          </a:bodyPr>
          <a:lstStyle/>
          <a:p>
            <a:r>
              <a:rPr lang="en-US" altLang="ja-JP" sz="7200" b="1" dirty="0"/>
              <a:t>The Second</a:t>
            </a:r>
            <a:r>
              <a:rPr lang="ja-JP" altLang="en-US" sz="7200" b="1" dirty="0"/>
              <a:t> </a:t>
            </a:r>
            <a:r>
              <a:rPr lang="en-US" altLang="ja-JP" sz="7200" b="1" dirty="0"/>
              <a:t> World Party Convention</a:t>
            </a:r>
            <a:br>
              <a:rPr lang="en-US" altLang="ja-JP" sz="7200" b="1" dirty="0"/>
            </a:br>
            <a:r>
              <a:rPr lang="en-US" altLang="ja-JP" sz="7200" b="1" dirty="0"/>
              <a:t>Dhaka, Bangladesh,</a:t>
            </a:r>
          </a:p>
          <a:p>
            <a:r>
              <a:rPr lang="en-US" altLang="ja-JP" sz="7200" b="1" dirty="0"/>
              <a:t> 9 October 2015</a:t>
            </a:r>
            <a:endParaRPr kumimoji="1" lang="ja-JP" altLang="en-US" dirty="0"/>
          </a:p>
        </p:txBody>
      </p:sp>
      <p:pic>
        <p:nvPicPr>
          <p:cNvPr id="10" name="図 9">
            <a:extLst>
              <a:ext uri="{FF2B5EF4-FFF2-40B4-BE49-F238E27FC236}">
                <a16:creationId xmlns:a16="http://schemas.microsoft.com/office/drawing/2014/main" id="{8080BE5E-3312-4176-9A55-33C2C9301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8355" y="17944042"/>
            <a:ext cx="19217776" cy="10810000"/>
          </a:xfrm>
          <a:prstGeom prst="rect">
            <a:avLst/>
          </a:prstGeom>
        </p:spPr>
      </p:pic>
      <p:sp>
        <p:nvSpPr>
          <p:cNvPr id="11" name="テキスト ボックス 10">
            <a:extLst>
              <a:ext uri="{FF2B5EF4-FFF2-40B4-BE49-F238E27FC236}">
                <a16:creationId xmlns:a16="http://schemas.microsoft.com/office/drawing/2014/main" id="{DAB3F803-43EB-49F3-99F7-5401C1938F49}"/>
              </a:ext>
            </a:extLst>
          </p:cNvPr>
          <p:cNvSpPr txBox="1"/>
          <p:nvPr/>
        </p:nvSpPr>
        <p:spPr>
          <a:xfrm>
            <a:off x="2480984" y="29307682"/>
            <a:ext cx="31470325" cy="4524315"/>
          </a:xfrm>
          <a:prstGeom prst="rect">
            <a:avLst/>
          </a:prstGeom>
          <a:noFill/>
        </p:spPr>
        <p:txBody>
          <a:bodyPr wrap="square" rtlCol="0">
            <a:spAutoFit/>
          </a:bodyPr>
          <a:lstStyle/>
          <a:p>
            <a:r>
              <a:rPr lang="en-US" sz="7200" b="1" dirty="0"/>
              <a:t>The Third World Party Convention is in Kathmandu, Nepal, on 15 December 2019.  The most important object of the Convention is to adopt the World Party Declaration.  In the Convention, seven Directors of World Party including me and some members are invited from Japan, Ghana, Bangladesh, and India.</a:t>
            </a:r>
          </a:p>
        </p:txBody>
      </p:sp>
      <p:pic>
        <p:nvPicPr>
          <p:cNvPr id="12" name="図 11">
            <a:extLst>
              <a:ext uri="{FF2B5EF4-FFF2-40B4-BE49-F238E27FC236}">
                <a16:creationId xmlns:a16="http://schemas.microsoft.com/office/drawing/2014/main" id="{FF050BF2-CFEC-45FA-99F0-878918795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761" y="3733708"/>
            <a:ext cx="19436721" cy="12775543"/>
          </a:xfrm>
          <a:prstGeom prst="rect">
            <a:avLst/>
          </a:prstGeom>
        </p:spPr>
      </p:pic>
      <p:sp>
        <p:nvSpPr>
          <p:cNvPr id="13" name="テキスト ボックス 12">
            <a:extLst>
              <a:ext uri="{FF2B5EF4-FFF2-40B4-BE49-F238E27FC236}">
                <a16:creationId xmlns:a16="http://schemas.microsoft.com/office/drawing/2014/main" id="{1B11340A-ACAD-41CD-86CF-A3DF2DEFBA3E}"/>
              </a:ext>
            </a:extLst>
          </p:cNvPr>
          <p:cNvSpPr txBox="1"/>
          <p:nvPr/>
        </p:nvSpPr>
        <p:spPr>
          <a:xfrm>
            <a:off x="25717084" y="7164026"/>
            <a:ext cx="10507738" cy="4524315"/>
          </a:xfrm>
          <a:prstGeom prst="rect">
            <a:avLst/>
          </a:prstGeom>
          <a:noFill/>
        </p:spPr>
        <p:txBody>
          <a:bodyPr wrap="square" rtlCol="0">
            <a:spAutoFit/>
          </a:bodyPr>
          <a:lstStyle/>
          <a:p>
            <a:r>
              <a:rPr lang="en-US" altLang="ja-JP" sz="7200" b="1" dirty="0"/>
              <a:t>The First World Party Convention</a:t>
            </a:r>
            <a:br>
              <a:rPr lang="en-US" altLang="ja-JP" sz="7200" b="1" dirty="0"/>
            </a:br>
            <a:r>
              <a:rPr lang="en-US" altLang="ja-JP" sz="7200" b="1" dirty="0"/>
              <a:t>Accra, Ghana,</a:t>
            </a:r>
          </a:p>
          <a:p>
            <a:r>
              <a:rPr lang="en-US" altLang="ja-JP" sz="7200" b="1" dirty="0"/>
              <a:t>12 August 2011</a:t>
            </a:r>
            <a:endParaRPr kumimoji="1" lang="ja-JP" altLang="en-US" dirty="0"/>
          </a:p>
        </p:txBody>
      </p:sp>
      <p:sp>
        <p:nvSpPr>
          <p:cNvPr id="14" name="テキスト ボックス 13">
            <a:extLst>
              <a:ext uri="{FF2B5EF4-FFF2-40B4-BE49-F238E27FC236}">
                <a16:creationId xmlns:a16="http://schemas.microsoft.com/office/drawing/2014/main" id="{779DB503-49A8-4510-90AF-81D3012BFE47}"/>
              </a:ext>
            </a:extLst>
          </p:cNvPr>
          <p:cNvSpPr txBox="1"/>
          <p:nvPr/>
        </p:nvSpPr>
        <p:spPr>
          <a:xfrm>
            <a:off x="3988456" y="1889884"/>
            <a:ext cx="24823462" cy="1569660"/>
          </a:xfrm>
          <a:prstGeom prst="rect">
            <a:avLst/>
          </a:prstGeom>
          <a:noFill/>
        </p:spPr>
        <p:txBody>
          <a:bodyPr wrap="none" rtlCol="0">
            <a:spAutoFit/>
          </a:bodyPr>
          <a:lstStyle/>
          <a:p>
            <a:r>
              <a:rPr lang="en-US" altLang="ja-JP" sz="9600" b="1" dirty="0">
                <a:solidFill>
                  <a:srgbClr val="0000FF"/>
                </a:solidFill>
              </a:rPr>
              <a:t>8. So Far, We Held Two World Party Conventions</a:t>
            </a:r>
            <a:endParaRPr kumimoji="1" lang="ja-JP" altLang="en-US" sz="9600" b="1" dirty="0">
              <a:solidFill>
                <a:srgbClr val="0000FF"/>
              </a:solidFill>
            </a:endParaRPr>
          </a:p>
        </p:txBody>
      </p:sp>
    </p:spTree>
    <p:extLst>
      <p:ext uri="{BB962C8B-B14F-4D97-AF65-F5344CB8AC3E}">
        <p14:creationId xmlns:p14="http://schemas.microsoft.com/office/powerpoint/2010/main" val="40923010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6652</TotalTime>
  <Words>1703</Words>
  <Application>Microsoft Office PowerPoint</Application>
  <PresentationFormat>ユーザー設定</PresentationFormat>
  <Paragraphs>237</Paragraphs>
  <Slides>10</Slides>
  <Notes>0</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5" baseType="lpstr">
      <vt:lpstr>Arial</vt:lpstr>
      <vt:lpstr>Calibri</vt:lpstr>
      <vt:lpstr>Century</vt:lpstr>
      <vt:lpstr>Office ​​テーマ</vt:lpstr>
      <vt:lpstr>Presentation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Toshio</dc:creator>
  <cp:lastModifiedBy>toshichan</cp:lastModifiedBy>
  <cp:revision>908</cp:revision>
  <cp:lastPrinted>2018-09-04T03:01:28Z</cp:lastPrinted>
  <dcterms:created xsi:type="dcterms:W3CDTF">2012-12-10T22:52:28Z</dcterms:created>
  <dcterms:modified xsi:type="dcterms:W3CDTF">2019-08-28T09:48:35Z</dcterms:modified>
</cp:coreProperties>
</file>